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0"/>
  </p:notesMasterIdLst>
  <p:sldIdLst>
    <p:sldId id="2141411350" r:id="rId5"/>
    <p:sldId id="269" r:id="rId6"/>
    <p:sldId id="829" r:id="rId7"/>
    <p:sldId id="268" r:id="rId8"/>
    <p:sldId id="270" r:id="rId9"/>
    <p:sldId id="271" r:id="rId10"/>
    <p:sldId id="339" r:id="rId11"/>
    <p:sldId id="808" r:id="rId12"/>
    <p:sldId id="841" r:id="rId13"/>
    <p:sldId id="843" r:id="rId14"/>
    <p:sldId id="848" r:id="rId15"/>
    <p:sldId id="877" r:id="rId16"/>
    <p:sldId id="860" r:id="rId17"/>
    <p:sldId id="883" r:id="rId18"/>
    <p:sldId id="864" r:id="rId19"/>
    <p:sldId id="890" r:id="rId20"/>
    <p:sldId id="853" r:id="rId21"/>
    <p:sldId id="854" r:id="rId22"/>
    <p:sldId id="855" r:id="rId23"/>
    <p:sldId id="881" r:id="rId24"/>
    <p:sldId id="882" r:id="rId25"/>
    <p:sldId id="812" r:id="rId26"/>
    <p:sldId id="832" r:id="rId27"/>
    <p:sldId id="833" r:id="rId28"/>
    <p:sldId id="836" r:id="rId29"/>
    <p:sldId id="834" r:id="rId30"/>
    <p:sldId id="837" r:id="rId31"/>
    <p:sldId id="838" r:id="rId32"/>
    <p:sldId id="839" r:id="rId33"/>
    <p:sldId id="840" r:id="rId34"/>
    <p:sldId id="852" r:id="rId35"/>
    <p:sldId id="845" r:id="rId36"/>
    <p:sldId id="851" r:id="rId37"/>
    <p:sldId id="878" r:id="rId38"/>
    <p:sldId id="857" r:id="rId39"/>
    <p:sldId id="884" r:id="rId40"/>
    <p:sldId id="885" r:id="rId41"/>
    <p:sldId id="867" r:id="rId42"/>
    <p:sldId id="889" r:id="rId43"/>
    <p:sldId id="264" r:id="rId44"/>
    <p:sldId id="886" r:id="rId45"/>
    <p:sldId id="880" r:id="rId46"/>
    <p:sldId id="887" r:id="rId47"/>
    <p:sldId id="888" r:id="rId48"/>
    <p:sldId id="492" r:id="rId49"/>
    <p:sldId id="891" r:id="rId50"/>
    <p:sldId id="892" r:id="rId51"/>
    <p:sldId id="893" r:id="rId52"/>
    <p:sldId id="875" r:id="rId53"/>
    <p:sldId id="358" r:id="rId54"/>
    <p:sldId id="2141411338" r:id="rId55"/>
    <p:sldId id="2141411398" r:id="rId56"/>
    <p:sldId id="2141411400" r:id="rId57"/>
    <p:sldId id="2141411397" r:id="rId58"/>
    <p:sldId id="261"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71" autoAdjust="0"/>
    <p:restoredTop sz="94660"/>
  </p:normalViewPr>
  <p:slideViewPr>
    <p:cSldViewPr snapToGrid="0">
      <p:cViewPr varScale="1">
        <p:scale>
          <a:sx n="104" d="100"/>
          <a:sy n="104" d="100"/>
        </p:scale>
        <p:origin x="768"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61"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BD94AB-8D4E-4917-8DC9-605A5744B16E}" type="datetimeFigureOut">
              <a:rPr lang="en-US" smtClean="0"/>
              <a:t>11/3/2022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D9C6FE-7F6A-41F5-BF06-3C63AE32158E}" type="slidenum">
              <a:rPr lang="en-US" smtClean="0"/>
              <a:t>‹#›</a:t>
            </a:fld>
            <a:endParaRPr lang="en-US"/>
          </a:p>
        </p:txBody>
      </p:sp>
    </p:spTree>
    <p:extLst>
      <p:ext uri="{BB962C8B-B14F-4D97-AF65-F5344CB8AC3E}">
        <p14:creationId xmlns:p14="http://schemas.microsoft.com/office/powerpoint/2010/main" val="13088869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a:t>
            </a:fld>
            <a:endParaRPr lang="en-US" dirty="0"/>
          </a:p>
        </p:txBody>
      </p:sp>
    </p:spTree>
    <p:extLst>
      <p:ext uri="{BB962C8B-B14F-4D97-AF65-F5344CB8AC3E}">
        <p14:creationId xmlns:p14="http://schemas.microsoft.com/office/powerpoint/2010/main" val="1453934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b="1" dirty="0"/>
              <a:t>Detection of failure: </a:t>
            </a:r>
            <a:r>
              <a:rPr lang="en-US" dirty="0"/>
              <a:t>does not necessarily mean loss of power, ATS are susceptible to damage (voltage dip if outside of the range, so it could be considered failure of the normal source).</a:t>
            </a:r>
          </a:p>
          <a:p>
            <a:pPr marL="228600" indent="-228600">
              <a:buAutoNum type="arabicParenR"/>
            </a:pPr>
            <a:r>
              <a:rPr lang="en-US" b="1" dirty="0"/>
              <a:t>ATS waits: </a:t>
            </a:r>
            <a:r>
              <a:rPr lang="en-US" b="0" dirty="0"/>
              <a:t>now that the transfer switch has detected the failure, it waits a short period of time.</a:t>
            </a:r>
          </a:p>
          <a:p>
            <a:pPr marL="228600" indent="-228600">
              <a:buAutoNum type="arabicParenR"/>
            </a:pPr>
            <a:r>
              <a:rPr lang="en-US" b="1" dirty="0"/>
              <a:t>ATS sends signal to genset: </a:t>
            </a:r>
            <a:r>
              <a:rPr lang="en-US" b="0" dirty="0"/>
              <a:t>these two steps could take about a second.</a:t>
            </a:r>
          </a:p>
          <a:p>
            <a:pPr marL="228600" indent="-228600">
              <a:buAutoNum type="arabicParenR"/>
            </a:pPr>
            <a:r>
              <a:rPr lang="en-US" b="1" dirty="0"/>
              <a:t>Generator set initiates engine start sequence: </a:t>
            </a:r>
            <a:r>
              <a:rPr lang="en-US" b="0" dirty="0"/>
              <a:t>engine starts to ramp up, the ramping up itself may take the majority of the time in this 10 second window, this can take anywhere between 4 to 8.5 seconds.</a:t>
            </a:r>
          </a:p>
          <a:p>
            <a:pPr marL="228600" indent="-228600">
              <a:buAutoNum type="arabicParenR"/>
            </a:pPr>
            <a:r>
              <a:rPr lang="en-US" b="1" dirty="0"/>
              <a:t>Genset reach “ready to load”: </a:t>
            </a:r>
            <a:r>
              <a:rPr lang="en-US" b="0" dirty="0"/>
              <a:t>it is ready to accept the load (90% rated voltage and frequency)</a:t>
            </a:r>
          </a:p>
          <a:p>
            <a:pPr marL="228600" indent="-228600">
              <a:buAutoNum type="arabicParenR"/>
            </a:pPr>
            <a:r>
              <a:rPr lang="en-US" b="1" dirty="0"/>
              <a:t>ATS does its job: </a:t>
            </a:r>
            <a:r>
              <a:rPr lang="en-US" b="0" dirty="0"/>
              <a:t>transfer load from normal to neural position so nothing is connected to loads</a:t>
            </a:r>
          </a:p>
          <a:p>
            <a:pPr marL="228600" indent="-228600">
              <a:buAutoNum type="arabicParenR"/>
            </a:pPr>
            <a:r>
              <a:rPr lang="en-US" b="1" dirty="0"/>
              <a:t>Transfer time delay: </a:t>
            </a:r>
            <a:r>
              <a:rPr lang="en-US" b="0" dirty="0"/>
              <a:t>transfer from neutral to emergency position</a:t>
            </a:r>
            <a:endParaRPr lang="en-US" b="1" dirty="0"/>
          </a:p>
        </p:txBody>
      </p:sp>
      <p:sp>
        <p:nvSpPr>
          <p:cNvPr id="4" name="Slide Number Placeholder 3"/>
          <p:cNvSpPr>
            <a:spLocks noGrp="1"/>
          </p:cNvSpPr>
          <p:nvPr>
            <p:ph type="sldNum" sz="quarter" idx="10"/>
          </p:nvPr>
        </p:nvSpPr>
        <p:spPr/>
        <p:txBody>
          <a:bodyPr/>
          <a:lstStyle/>
          <a:p>
            <a:fld id="{C69D6179-7C92-4F73-8BB8-12FDFF794E52}" type="slidenum">
              <a:rPr lang="en-US" smtClean="0"/>
              <a:t>24</a:t>
            </a:fld>
            <a:endParaRPr lang="en-US" dirty="0"/>
          </a:p>
        </p:txBody>
      </p:sp>
    </p:spTree>
    <p:extLst>
      <p:ext uri="{BB962C8B-B14F-4D97-AF65-F5344CB8AC3E}">
        <p14:creationId xmlns:p14="http://schemas.microsoft.com/office/powerpoint/2010/main" val="2188378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b="0" dirty="0"/>
              <a:t>Mention NFPA 110 </a:t>
            </a:r>
          </a:p>
          <a:p>
            <a:pPr marL="228600" indent="-228600">
              <a:buAutoNum type="arabicParenR"/>
            </a:pPr>
            <a:r>
              <a:rPr lang="en-US" b="0" dirty="0"/>
              <a:t>EGTs specified by the manuf.. In the AEB </a:t>
            </a:r>
          </a:p>
          <a:p>
            <a:pPr marL="228600" indent="-228600">
              <a:buAutoNum type="arabicParenR"/>
            </a:pPr>
            <a:r>
              <a:rPr lang="en-US" b="0" dirty="0"/>
              <a:t>Bullet 1 being more specific to after treatment (</a:t>
            </a:r>
            <a:r>
              <a:rPr lang="en-US" b="0" dirty="0" err="1"/>
              <a:t>cali</a:t>
            </a:r>
            <a:r>
              <a:rPr lang="en-US" b="0" dirty="0"/>
              <a:t>.. 100 percent HC recommend DPF sometimes up to 80 percent to keep it hot)</a:t>
            </a:r>
          </a:p>
        </p:txBody>
      </p:sp>
      <p:sp>
        <p:nvSpPr>
          <p:cNvPr id="4" name="Slide Number Placeholder 3"/>
          <p:cNvSpPr>
            <a:spLocks noGrp="1"/>
          </p:cNvSpPr>
          <p:nvPr>
            <p:ph type="sldNum" sz="quarter" idx="10"/>
          </p:nvPr>
        </p:nvSpPr>
        <p:spPr/>
        <p:txBody>
          <a:bodyPr/>
          <a:lstStyle/>
          <a:p>
            <a:fld id="{C69D6179-7C92-4F73-8BB8-12FDFF794E52}" type="slidenum">
              <a:rPr lang="en-US" smtClean="0"/>
              <a:t>25</a:t>
            </a:fld>
            <a:endParaRPr lang="en-US" dirty="0"/>
          </a:p>
        </p:txBody>
      </p:sp>
    </p:spTree>
    <p:extLst>
      <p:ext uri="{BB962C8B-B14F-4D97-AF65-F5344CB8AC3E}">
        <p14:creationId xmlns:p14="http://schemas.microsoft.com/office/powerpoint/2010/main" val="36547937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b="1" dirty="0"/>
              <a:t>Detection of failure: </a:t>
            </a:r>
            <a:r>
              <a:rPr lang="en-US" dirty="0"/>
              <a:t>does not necessarily mean loss of power, ATS are susceptible to damage (voltage dip if outside of the range, so it could be considered failure of the normal source).</a:t>
            </a:r>
          </a:p>
          <a:p>
            <a:pPr marL="228600" indent="-228600">
              <a:buAutoNum type="arabicParenR"/>
            </a:pPr>
            <a:r>
              <a:rPr lang="en-US" b="1" dirty="0"/>
              <a:t>ATS waits: </a:t>
            </a:r>
            <a:r>
              <a:rPr lang="en-US" b="0" dirty="0"/>
              <a:t>now that the transfer switch has detected the failure, it waits a short period of time.</a:t>
            </a:r>
          </a:p>
          <a:p>
            <a:pPr marL="228600" indent="-228600">
              <a:buAutoNum type="arabicParenR"/>
            </a:pPr>
            <a:r>
              <a:rPr lang="en-US" b="1" dirty="0"/>
              <a:t>ATS sends signal to genset: </a:t>
            </a:r>
            <a:r>
              <a:rPr lang="en-US" b="0" dirty="0"/>
              <a:t>these two steps could take about a second.</a:t>
            </a:r>
          </a:p>
          <a:p>
            <a:pPr marL="228600" indent="-228600">
              <a:buAutoNum type="arabicParenR"/>
            </a:pPr>
            <a:r>
              <a:rPr lang="en-US" b="1" dirty="0"/>
              <a:t>Generator set initiates engine start sequence: </a:t>
            </a:r>
            <a:r>
              <a:rPr lang="en-US" b="0" dirty="0"/>
              <a:t>engine starts to ramp up, the ramping up itself may take the majority of the time in this 10 second window, this can take anywhere between 4 to 8.5 seconds.</a:t>
            </a:r>
          </a:p>
          <a:p>
            <a:pPr marL="228600" indent="-228600">
              <a:buAutoNum type="arabicParenR"/>
            </a:pPr>
            <a:r>
              <a:rPr lang="en-US" b="1" dirty="0"/>
              <a:t>Genset reach “ready to load”: </a:t>
            </a:r>
            <a:r>
              <a:rPr lang="en-US" b="0" dirty="0"/>
              <a:t>it is ready to accept the load (90% rated voltage and frequency)</a:t>
            </a:r>
          </a:p>
          <a:p>
            <a:pPr marL="228600" indent="-228600">
              <a:buAutoNum type="arabicParenR"/>
            </a:pPr>
            <a:r>
              <a:rPr lang="en-US" b="1" dirty="0"/>
              <a:t>ATS does its job: </a:t>
            </a:r>
            <a:r>
              <a:rPr lang="en-US" b="0" dirty="0"/>
              <a:t>transfer load from normal to neural position so nothing is connected to loads</a:t>
            </a:r>
          </a:p>
          <a:p>
            <a:pPr marL="228600" indent="-228600">
              <a:buAutoNum type="arabicParenR"/>
            </a:pPr>
            <a:r>
              <a:rPr lang="en-US" b="1" dirty="0"/>
              <a:t>Transfer time delay: </a:t>
            </a:r>
            <a:r>
              <a:rPr lang="en-US" b="0" dirty="0"/>
              <a:t>transfer from neutral to emergency position</a:t>
            </a:r>
            <a:endParaRPr lang="en-US" b="1" dirty="0"/>
          </a:p>
        </p:txBody>
      </p:sp>
      <p:sp>
        <p:nvSpPr>
          <p:cNvPr id="4" name="Slide Number Placeholder 3"/>
          <p:cNvSpPr>
            <a:spLocks noGrp="1"/>
          </p:cNvSpPr>
          <p:nvPr>
            <p:ph type="sldNum" sz="quarter" idx="10"/>
          </p:nvPr>
        </p:nvSpPr>
        <p:spPr/>
        <p:txBody>
          <a:bodyPr/>
          <a:lstStyle/>
          <a:p>
            <a:fld id="{C69D6179-7C92-4F73-8BB8-12FDFF794E52}" type="slidenum">
              <a:rPr lang="en-US" smtClean="0"/>
              <a:t>26</a:t>
            </a:fld>
            <a:endParaRPr lang="en-US" dirty="0"/>
          </a:p>
        </p:txBody>
      </p:sp>
    </p:spTree>
    <p:extLst>
      <p:ext uri="{BB962C8B-B14F-4D97-AF65-F5344CB8AC3E}">
        <p14:creationId xmlns:p14="http://schemas.microsoft.com/office/powerpoint/2010/main" val="3472954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b="1" dirty="0"/>
              <a:t>Detection of failure: </a:t>
            </a:r>
            <a:r>
              <a:rPr lang="en-US" dirty="0"/>
              <a:t>does not necessarily mean loss of power, ATS are susceptible to damage (voltage dip if outside of the range, so it could be considered failure of the normal source).</a:t>
            </a:r>
          </a:p>
          <a:p>
            <a:pPr marL="228600" indent="-228600">
              <a:buAutoNum type="arabicParenR"/>
            </a:pPr>
            <a:r>
              <a:rPr lang="en-US" b="1" dirty="0"/>
              <a:t>ATS waits: </a:t>
            </a:r>
            <a:r>
              <a:rPr lang="en-US" b="0" dirty="0"/>
              <a:t>now that the transfer switch has detected the failure, it waits a short period of time.</a:t>
            </a:r>
          </a:p>
          <a:p>
            <a:pPr marL="228600" indent="-228600">
              <a:buAutoNum type="arabicParenR"/>
            </a:pPr>
            <a:r>
              <a:rPr lang="en-US" b="1" dirty="0"/>
              <a:t>ATS sends signal to genset: </a:t>
            </a:r>
            <a:r>
              <a:rPr lang="en-US" b="0" dirty="0"/>
              <a:t>these two steps could take about a second.</a:t>
            </a:r>
          </a:p>
          <a:p>
            <a:pPr marL="228600" indent="-228600">
              <a:buAutoNum type="arabicParenR"/>
            </a:pPr>
            <a:r>
              <a:rPr lang="en-US" b="1" dirty="0"/>
              <a:t>Generator set initiates engine start sequence: </a:t>
            </a:r>
            <a:r>
              <a:rPr lang="en-US" b="0" dirty="0"/>
              <a:t>engine starts to ramp up, the ramping up itself may take the majority of the time in this 10 second window, this can take anywhere between 4 to 8.5 seconds.</a:t>
            </a:r>
          </a:p>
          <a:p>
            <a:pPr marL="228600" indent="-228600">
              <a:buAutoNum type="arabicParenR"/>
            </a:pPr>
            <a:r>
              <a:rPr lang="en-US" b="1" dirty="0"/>
              <a:t>Genset reach “ready to load”: </a:t>
            </a:r>
            <a:r>
              <a:rPr lang="en-US" b="0" dirty="0"/>
              <a:t>it is ready to accept the load (90% rated voltage and frequency)</a:t>
            </a:r>
          </a:p>
          <a:p>
            <a:pPr marL="228600" indent="-228600">
              <a:buAutoNum type="arabicParenR"/>
            </a:pPr>
            <a:r>
              <a:rPr lang="en-US" b="1" dirty="0"/>
              <a:t>ATS does its job: </a:t>
            </a:r>
            <a:r>
              <a:rPr lang="en-US" b="0" dirty="0"/>
              <a:t>transfer load from normal to neural position so nothing is connected to loads</a:t>
            </a:r>
          </a:p>
          <a:p>
            <a:pPr marL="228600" indent="-228600">
              <a:buAutoNum type="arabicParenR"/>
            </a:pPr>
            <a:r>
              <a:rPr lang="en-US" b="1" dirty="0"/>
              <a:t>Transfer time delay: </a:t>
            </a:r>
            <a:r>
              <a:rPr lang="en-US" b="0" dirty="0"/>
              <a:t>transfer from neutral to emergency position</a:t>
            </a:r>
            <a:endParaRPr lang="en-US" b="1" dirty="0"/>
          </a:p>
        </p:txBody>
      </p:sp>
      <p:sp>
        <p:nvSpPr>
          <p:cNvPr id="4" name="Slide Number Placeholder 3"/>
          <p:cNvSpPr>
            <a:spLocks noGrp="1"/>
          </p:cNvSpPr>
          <p:nvPr>
            <p:ph type="sldNum" sz="quarter" idx="10"/>
          </p:nvPr>
        </p:nvSpPr>
        <p:spPr/>
        <p:txBody>
          <a:bodyPr/>
          <a:lstStyle/>
          <a:p>
            <a:fld id="{C69D6179-7C92-4F73-8BB8-12FDFF794E52}" type="slidenum">
              <a:rPr lang="en-US" smtClean="0"/>
              <a:t>27</a:t>
            </a:fld>
            <a:endParaRPr lang="en-US" dirty="0"/>
          </a:p>
        </p:txBody>
      </p:sp>
    </p:spTree>
    <p:extLst>
      <p:ext uri="{BB962C8B-B14F-4D97-AF65-F5344CB8AC3E}">
        <p14:creationId xmlns:p14="http://schemas.microsoft.com/office/powerpoint/2010/main" val="934460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b="1" dirty="0"/>
              <a:t>Detection of failure: </a:t>
            </a:r>
            <a:r>
              <a:rPr lang="en-US" dirty="0"/>
              <a:t>does not necessarily mean loss of power, ATS are susceptible to damage (voltage dip if outside of the range, so it could be considered failure of the normal source).</a:t>
            </a:r>
          </a:p>
          <a:p>
            <a:pPr marL="228600" indent="-228600">
              <a:buAutoNum type="arabicParenR"/>
            </a:pPr>
            <a:r>
              <a:rPr lang="en-US" b="1" dirty="0"/>
              <a:t>ATS waits: </a:t>
            </a:r>
            <a:r>
              <a:rPr lang="en-US" b="0" dirty="0"/>
              <a:t>now that the transfer switch has detected the failure, it waits a short period of time.</a:t>
            </a:r>
          </a:p>
          <a:p>
            <a:pPr marL="228600" indent="-228600">
              <a:buAutoNum type="arabicParenR"/>
            </a:pPr>
            <a:r>
              <a:rPr lang="en-US" b="1" dirty="0"/>
              <a:t>ATS sends signal to genset: </a:t>
            </a:r>
            <a:r>
              <a:rPr lang="en-US" b="0" dirty="0"/>
              <a:t>these two steps could take about a second.</a:t>
            </a:r>
          </a:p>
          <a:p>
            <a:pPr marL="228600" indent="-228600">
              <a:buAutoNum type="arabicParenR"/>
            </a:pPr>
            <a:r>
              <a:rPr lang="en-US" b="1" dirty="0"/>
              <a:t>Generator set initiates engine start sequence: </a:t>
            </a:r>
            <a:r>
              <a:rPr lang="en-US" b="0" dirty="0"/>
              <a:t>engine starts to ramp up, the ramping up itself may take the majority of the time in this 10 second window, this can take anywhere between 4 to 8.5 seconds.</a:t>
            </a:r>
          </a:p>
          <a:p>
            <a:pPr marL="228600" indent="-228600">
              <a:buAutoNum type="arabicParenR"/>
            </a:pPr>
            <a:r>
              <a:rPr lang="en-US" b="1" dirty="0"/>
              <a:t>Genset reach “ready to load”: </a:t>
            </a:r>
            <a:r>
              <a:rPr lang="en-US" b="0" dirty="0"/>
              <a:t>it is ready to accept the load (90% rated voltage and frequency)</a:t>
            </a:r>
          </a:p>
          <a:p>
            <a:pPr marL="228600" indent="-228600">
              <a:buAutoNum type="arabicParenR"/>
            </a:pPr>
            <a:r>
              <a:rPr lang="en-US" b="1" dirty="0"/>
              <a:t>ATS does its job: </a:t>
            </a:r>
            <a:r>
              <a:rPr lang="en-US" b="0" dirty="0"/>
              <a:t>transfer load from normal to neural position so nothing is connected to loads</a:t>
            </a:r>
          </a:p>
          <a:p>
            <a:pPr marL="228600" indent="-228600">
              <a:buAutoNum type="arabicParenR"/>
            </a:pPr>
            <a:r>
              <a:rPr lang="en-US" b="1" dirty="0"/>
              <a:t>Transfer time delay: </a:t>
            </a:r>
            <a:r>
              <a:rPr lang="en-US" b="0" dirty="0"/>
              <a:t>transfer from neutral to emergency position</a:t>
            </a:r>
            <a:endParaRPr lang="en-US" b="1" dirty="0"/>
          </a:p>
        </p:txBody>
      </p:sp>
      <p:sp>
        <p:nvSpPr>
          <p:cNvPr id="4" name="Slide Number Placeholder 3"/>
          <p:cNvSpPr>
            <a:spLocks noGrp="1"/>
          </p:cNvSpPr>
          <p:nvPr>
            <p:ph type="sldNum" sz="quarter" idx="10"/>
          </p:nvPr>
        </p:nvSpPr>
        <p:spPr/>
        <p:txBody>
          <a:bodyPr/>
          <a:lstStyle/>
          <a:p>
            <a:fld id="{C69D6179-7C92-4F73-8BB8-12FDFF794E52}" type="slidenum">
              <a:rPr lang="en-US" smtClean="0"/>
              <a:t>28</a:t>
            </a:fld>
            <a:endParaRPr lang="en-US" dirty="0"/>
          </a:p>
        </p:txBody>
      </p:sp>
    </p:spTree>
    <p:extLst>
      <p:ext uri="{BB962C8B-B14F-4D97-AF65-F5344CB8AC3E}">
        <p14:creationId xmlns:p14="http://schemas.microsoft.com/office/powerpoint/2010/main" val="21458420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b="1" dirty="0"/>
              <a:t>Detection of failure: </a:t>
            </a:r>
            <a:r>
              <a:rPr lang="en-US" dirty="0"/>
              <a:t>does not necessarily mean loss of power, ATS are susceptible to damage (voltage dip if outside of the range, so it could be considered failure of the normal source).</a:t>
            </a:r>
          </a:p>
          <a:p>
            <a:pPr marL="228600" indent="-228600">
              <a:buAutoNum type="arabicParenR"/>
            </a:pPr>
            <a:r>
              <a:rPr lang="en-US" b="1" dirty="0"/>
              <a:t>ATS waits: </a:t>
            </a:r>
            <a:r>
              <a:rPr lang="en-US" b="0" dirty="0"/>
              <a:t>now that the transfer switch has detected the failure, it waits a short period of time.</a:t>
            </a:r>
          </a:p>
          <a:p>
            <a:pPr marL="228600" indent="-228600">
              <a:buAutoNum type="arabicParenR"/>
            </a:pPr>
            <a:r>
              <a:rPr lang="en-US" b="1" dirty="0"/>
              <a:t>ATS sends signal to genset: </a:t>
            </a:r>
            <a:r>
              <a:rPr lang="en-US" b="0" dirty="0"/>
              <a:t>these two steps could take about a second.</a:t>
            </a:r>
          </a:p>
          <a:p>
            <a:pPr marL="228600" indent="-228600">
              <a:buAutoNum type="arabicParenR"/>
            </a:pPr>
            <a:r>
              <a:rPr lang="en-US" b="1" dirty="0"/>
              <a:t>Generator set initiates engine start sequence: </a:t>
            </a:r>
            <a:r>
              <a:rPr lang="en-US" b="0" dirty="0"/>
              <a:t>engine starts to ramp up, the ramping up itself may take the majority of the time in this 10 second window, this can take anywhere between 4 to 8.5 seconds.</a:t>
            </a:r>
          </a:p>
          <a:p>
            <a:pPr marL="228600" indent="-228600">
              <a:buAutoNum type="arabicParenR"/>
            </a:pPr>
            <a:r>
              <a:rPr lang="en-US" b="1" dirty="0"/>
              <a:t>Genset reach “ready to load”: </a:t>
            </a:r>
            <a:r>
              <a:rPr lang="en-US" b="0" dirty="0"/>
              <a:t>it is ready to accept the load (90% rated voltage and frequency)</a:t>
            </a:r>
          </a:p>
          <a:p>
            <a:pPr marL="228600" indent="-228600">
              <a:buAutoNum type="arabicParenR"/>
            </a:pPr>
            <a:r>
              <a:rPr lang="en-US" b="1" dirty="0"/>
              <a:t>ATS does its job: </a:t>
            </a:r>
            <a:r>
              <a:rPr lang="en-US" b="0" dirty="0"/>
              <a:t>transfer load from normal to neural position so nothing is connected to loads</a:t>
            </a:r>
          </a:p>
          <a:p>
            <a:pPr marL="228600" indent="-228600">
              <a:buAutoNum type="arabicParenR"/>
            </a:pPr>
            <a:r>
              <a:rPr lang="en-US" b="1" dirty="0"/>
              <a:t>Transfer time delay: </a:t>
            </a:r>
            <a:r>
              <a:rPr lang="en-US" b="0" dirty="0"/>
              <a:t>transfer from neutral to emergency position</a:t>
            </a:r>
            <a:endParaRPr lang="en-US" b="1" dirty="0"/>
          </a:p>
        </p:txBody>
      </p:sp>
      <p:sp>
        <p:nvSpPr>
          <p:cNvPr id="4" name="Slide Number Placeholder 3"/>
          <p:cNvSpPr>
            <a:spLocks noGrp="1"/>
          </p:cNvSpPr>
          <p:nvPr>
            <p:ph type="sldNum" sz="quarter" idx="10"/>
          </p:nvPr>
        </p:nvSpPr>
        <p:spPr/>
        <p:txBody>
          <a:bodyPr/>
          <a:lstStyle/>
          <a:p>
            <a:fld id="{C69D6179-7C92-4F73-8BB8-12FDFF794E52}" type="slidenum">
              <a:rPr lang="en-US" smtClean="0"/>
              <a:t>29</a:t>
            </a:fld>
            <a:endParaRPr lang="en-US" dirty="0"/>
          </a:p>
        </p:txBody>
      </p:sp>
    </p:spTree>
    <p:extLst>
      <p:ext uri="{BB962C8B-B14F-4D97-AF65-F5344CB8AC3E}">
        <p14:creationId xmlns:p14="http://schemas.microsoft.com/office/powerpoint/2010/main" val="2856393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b="1" dirty="0"/>
              <a:t>Detection of failure: </a:t>
            </a:r>
            <a:r>
              <a:rPr lang="en-US" dirty="0"/>
              <a:t>does not necessarily mean loss of power, ATS are susceptible to damage (voltage dip if outside of the range, so it could be considered failure of the normal source).</a:t>
            </a:r>
          </a:p>
          <a:p>
            <a:pPr marL="228600" indent="-228600">
              <a:buAutoNum type="arabicParenR"/>
            </a:pPr>
            <a:r>
              <a:rPr lang="en-US" b="1" dirty="0"/>
              <a:t>ATS waits: </a:t>
            </a:r>
            <a:r>
              <a:rPr lang="en-US" b="0" dirty="0"/>
              <a:t>now that the transfer switch has detected the failure, it waits a short period of time.</a:t>
            </a:r>
          </a:p>
          <a:p>
            <a:pPr marL="228600" indent="-228600">
              <a:buAutoNum type="arabicParenR"/>
            </a:pPr>
            <a:r>
              <a:rPr lang="en-US" b="1" dirty="0"/>
              <a:t>ATS sends signal to genset: </a:t>
            </a:r>
            <a:r>
              <a:rPr lang="en-US" b="0" dirty="0"/>
              <a:t>these two steps could take about a second.</a:t>
            </a:r>
          </a:p>
          <a:p>
            <a:pPr marL="228600" indent="-228600">
              <a:buAutoNum type="arabicParenR"/>
            </a:pPr>
            <a:r>
              <a:rPr lang="en-US" b="1" dirty="0"/>
              <a:t>Generator set initiates engine start sequence: </a:t>
            </a:r>
            <a:r>
              <a:rPr lang="en-US" b="0" dirty="0"/>
              <a:t>engine starts to ramp up, the ramping up itself may take the majority of the time in this 10 second window, this can take anywhere between 4 to 8.5 seconds.</a:t>
            </a:r>
          </a:p>
          <a:p>
            <a:pPr marL="228600" indent="-228600">
              <a:buAutoNum type="arabicParenR"/>
            </a:pPr>
            <a:r>
              <a:rPr lang="en-US" b="1" dirty="0"/>
              <a:t>Genset reach “ready to load”: </a:t>
            </a:r>
            <a:r>
              <a:rPr lang="en-US" b="0" dirty="0"/>
              <a:t>it is ready to accept the load (90% rated voltage and frequency)</a:t>
            </a:r>
          </a:p>
          <a:p>
            <a:pPr marL="228600" indent="-228600">
              <a:buAutoNum type="arabicParenR"/>
            </a:pPr>
            <a:r>
              <a:rPr lang="en-US" b="1" dirty="0"/>
              <a:t>ATS does its job: </a:t>
            </a:r>
            <a:r>
              <a:rPr lang="en-US" b="0" dirty="0"/>
              <a:t>transfer load from normal to neural position so nothing is connected to loads</a:t>
            </a:r>
          </a:p>
          <a:p>
            <a:pPr marL="228600" indent="-228600">
              <a:buAutoNum type="arabicParenR"/>
            </a:pPr>
            <a:r>
              <a:rPr lang="en-US" b="1" dirty="0"/>
              <a:t>Transfer time delay: </a:t>
            </a:r>
            <a:r>
              <a:rPr lang="en-US" b="0" dirty="0"/>
              <a:t>transfer from neutral to emergency position</a:t>
            </a:r>
            <a:endParaRPr lang="en-US" b="1" dirty="0"/>
          </a:p>
        </p:txBody>
      </p:sp>
      <p:sp>
        <p:nvSpPr>
          <p:cNvPr id="4" name="Slide Number Placeholder 3"/>
          <p:cNvSpPr>
            <a:spLocks noGrp="1"/>
          </p:cNvSpPr>
          <p:nvPr>
            <p:ph type="sldNum" sz="quarter" idx="10"/>
          </p:nvPr>
        </p:nvSpPr>
        <p:spPr/>
        <p:txBody>
          <a:bodyPr/>
          <a:lstStyle/>
          <a:p>
            <a:fld id="{C69D6179-7C92-4F73-8BB8-12FDFF794E52}" type="slidenum">
              <a:rPr lang="en-US" smtClean="0"/>
              <a:t>30</a:t>
            </a:fld>
            <a:endParaRPr lang="en-US" dirty="0"/>
          </a:p>
        </p:txBody>
      </p:sp>
    </p:spTree>
    <p:extLst>
      <p:ext uri="{BB962C8B-B14F-4D97-AF65-F5344CB8AC3E}">
        <p14:creationId xmlns:p14="http://schemas.microsoft.com/office/powerpoint/2010/main" val="7753323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0" dirty="0"/>
              <a:t>Look into fuel maintenance so… quality…. look for mark and mikes presentation for slides </a:t>
            </a:r>
            <a:endParaRPr lang="en-US" b="1" dirty="0"/>
          </a:p>
        </p:txBody>
      </p:sp>
      <p:sp>
        <p:nvSpPr>
          <p:cNvPr id="4" name="Slide Number Placeholder 3"/>
          <p:cNvSpPr>
            <a:spLocks noGrp="1"/>
          </p:cNvSpPr>
          <p:nvPr>
            <p:ph type="sldNum" sz="quarter" idx="10"/>
          </p:nvPr>
        </p:nvSpPr>
        <p:spPr/>
        <p:txBody>
          <a:bodyPr/>
          <a:lstStyle/>
          <a:p>
            <a:fld id="{C69D6179-7C92-4F73-8BB8-12FDFF794E52}" type="slidenum">
              <a:rPr lang="en-US" smtClean="0"/>
              <a:t>31</a:t>
            </a:fld>
            <a:endParaRPr lang="en-US" dirty="0"/>
          </a:p>
        </p:txBody>
      </p:sp>
    </p:spTree>
    <p:extLst>
      <p:ext uri="{BB962C8B-B14F-4D97-AF65-F5344CB8AC3E}">
        <p14:creationId xmlns:p14="http://schemas.microsoft.com/office/powerpoint/2010/main" val="22296742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b="1" dirty="0"/>
              <a:t>Detection of failure: </a:t>
            </a:r>
            <a:r>
              <a:rPr lang="en-US" dirty="0"/>
              <a:t>does not necessarily mean loss of power, ATS are susceptible to damage (voltage dip if outside of the range, so it could be considered failure of the normal source).</a:t>
            </a:r>
          </a:p>
          <a:p>
            <a:pPr marL="228600" indent="-228600">
              <a:buAutoNum type="arabicParenR"/>
            </a:pPr>
            <a:r>
              <a:rPr lang="en-US" b="1" dirty="0"/>
              <a:t>ATS waits: </a:t>
            </a:r>
            <a:r>
              <a:rPr lang="en-US" b="0" dirty="0"/>
              <a:t>now that the transfer switch has detected the failure, it waits a short period of time.</a:t>
            </a:r>
          </a:p>
          <a:p>
            <a:pPr marL="228600" indent="-228600">
              <a:buAutoNum type="arabicParenR"/>
            </a:pPr>
            <a:r>
              <a:rPr lang="en-US" b="1" dirty="0"/>
              <a:t>ATS sends signal to genset: </a:t>
            </a:r>
            <a:r>
              <a:rPr lang="en-US" b="0" dirty="0"/>
              <a:t>these two steps could take about a second.</a:t>
            </a:r>
          </a:p>
          <a:p>
            <a:pPr marL="228600" indent="-228600">
              <a:buAutoNum type="arabicParenR"/>
            </a:pPr>
            <a:r>
              <a:rPr lang="en-US" b="1" dirty="0"/>
              <a:t>Generator set initiates engine start sequence: </a:t>
            </a:r>
            <a:r>
              <a:rPr lang="en-US" b="0" dirty="0"/>
              <a:t>engine starts to ramp up, the ramping up itself may take the majority of the time in this 10 second window, this can take anywhere between 4 to 8.5 seconds.</a:t>
            </a:r>
          </a:p>
          <a:p>
            <a:pPr marL="228600" indent="-228600">
              <a:buAutoNum type="arabicParenR"/>
            </a:pPr>
            <a:r>
              <a:rPr lang="en-US" b="1" dirty="0"/>
              <a:t>Genset reach “ready to load”: </a:t>
            </a:r>
            <a:r>
              <a:rPr lang="en-US" b="0" dirty="0"/>
              <a:t>it is ready to accept the load (90% rated voltage and frequency)</a:t>
            </a:r>
          </a:p>
          <a:p>
            <a:pPr marL="228600" indent="-228600">
              <a:buAutoNum type="arabicParenR"/>
            </a:pPr>
            <a:r>
              <a:rPr lang="en-US" b="1" dirty="0"/>
              <a:t>ATS does its job: </a:t>
            </a:r>
            <a:r>
              <a:rPr lang="en-US" b="0" dirty="0"/>
              <a:t>transfer load from normal to neural position so nothing is connected to loads</a:t>
            </a:r>
          </a:p>
          <a:p>
            <a:pPr marL="228600" indent="-228600">
              <a:buAutoNum type="arabicParenR"/>
            </a:pPr>
            <a:r>
              <a:rPr lang="en-US" b="1" dirty="0"/>
              <a:t>Transfer time delay: </a:t>
            </a:r>
            <a:r>
              <a:rPr lang="en-US" b="0" dirty="0"/>
              <a:t>transfer from neutral to emergency position</a:t>
            </a:r>
            <a:endParaRPr lang="en-US" b="1" dirty="0"/>
          </a:p>
        </p:txBody>
      </p:sp>
      <p:sp>
        <p:nvSpPr>
          <p:cNvPr id="4" name="Slide Number Placeholder 3"/>
          <p:cNvSpPr>
            <a:spLocks noGrp="1"/>
          </p:cNvSpPr>
          <p:nvPr>
            <p:ph type="sldNum" sz="quarter" idx="10"/>
          </p:nvPr>
        </p:nvSpPr>
        <p:spPr/>
        <p:txBody>
          <a:bodyPr/>
          <a:lstStyle/>
          <a:p>
            <a:fld id="{C69D6179-7C92-4F73-8BB8-12FDFF794E52}" type="slidenum">
              <a:rPr lang="en-US" smtClean="0"/>
              <a:t>32</a:t>
            </a:fld>
            <a:endParaRPr lang="en-US" dirty="0"/>
          </a:p>
        </p:txBody>
      </p:sp>
    </p:spTree>
    <p:extLst>
      <p:ext uri="{BB962C8B-B14F-4D97-AF65-F5344CB8AC3E}">
        <p14:creationId xmlns:p14="http://schemas.microsoft.com/office/powerpoint/2010/main" val="1858742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b="1" dirty="0"/>
              <a:t>Detection of failure: </a:t>
            </a:r>
            <a:r>
              <a:rPr lang="en-US" dirty="0"/>
              <a:t>does not necessarily mean loss of power, ATS are susceptible to damage (voltage dip if outside of the range, so it could be considered failure of the normal source).</a:t>
            </a:r>
          </a:p>
          <a:p>
            <a:pPr marL="228600" indent="-228600">
              <a:buAutoNum type="arabicParenR"/>
            </a:pPr>
            <a:r>
              <a:rPr lang="en-US" b="1" dirty="0"/>
              <a:t>ATS waits: </a:t>
            </a:r>
            <a:r>
              <a:rPr lang="en-US" b="0" dirty="0"/>
              <a:t>now that the transfer switch has detected the failure, it waits a short period of time.</a:t>
            </a:r>
          </a:p>
          <a:p>
            <a:pPr marL="228600" indent="-228600">
              <a:buAutoNum type="arabicParenR"/>
            </a:pPr>
            <a:r>
              <a:rPr lang="en-US" b="1" dirty="0"/>
              <a:t>ATS sends signal to genset: </a:t>
            </a:r>
            <a:r>
              <a:rPr lang="en-US" b="0" dirty="0"/>
              <a:t>these two steps could take about a second.</a:t>
            </a:r>
          </a:p>
          <a:p>
            <a:pPr marL="228600" indent="-228600">
              <a:buAutoNum type="arabicParenR"/>
            </a:pPr>
            <a:r>
              <a:rPr lang="en-US" b="1" dirty="0"/>
              <a:t>Generator set initiates engine start sequence: </a:t>
            </a:r>
            <a:r>
              <a:rPr lang="en-US" b="0" dirty="0"/>
              <a:t>engine starts to ramp up, the ramping up itself may take the majority of the time in this 10 second window, this can take anywhere between 4 to 8.5 seconds.</a:t>
            </a:r>
          </a:p>
          <a:p>
            <a:pPr marL="228600" indent="-228600">
              <a:buAutoNum type="arabicParenR"/>
            </a:pPr>
            <a:r>
              <a:rPr lang="en-US" b="1" dirty="0"/>
              <a:t>Genset reach “ready to load”: </a:t>
            </a:r>
            <a:r>
              <a:rPr lang="en-US" b="0" dirty="0"/>
              <a:t>it is ready to accept the load (90% rated voltage and frequency)</a:t>
            </a:r>
          </a:p>
          <a:p>
            <a:pPr marL="228600" indent="-228600">
              <a:buAutoNum type="arabicParenR"/>
            </a:pPr>
            <a:r>
              <a:rPr lang="en-US" b="1" dirty="0"/>
              <a:t>ATS does its job: </a:t>
            </a:r>
            <a:r>
              <a:rPr lang="en-US" b="0" dirty="0"/>
              <a:t>transfer load from normal to neural position so nothing is connected to loads</a:t>
            </a:r>
          </a:p>
          <a:p>
            <a:pPr marL="228600" indent="-228600">
              <a:buAutoNum type="arabicParenR"/>
            </a:pPr>
            <a:r>
              <a:rPr lang="en-US" b="1" dirty="0"/>
              <a:t>Transfer time delay: </a:t>
            </a:r>
            <a:r>
              <a:rPr lang="en-US" b="0" dirty="0"/>
              <a:t>transfer from neutral to emergency position</a:t>
            </a:r>
            <a:endParaRPr lang="en-US" b="1" dirty="0"/>
          </a:p>
        </p:txBody>
      </p:sp>
      <p:sp>
        <p:nvSpPr>
          <p:cNvPr id="4" name="Slide Number Placeholder 3"/>
          <p:cNvSpPr>
            <a:spLocks noGrp="1"/>
          </p:cNvSpPr>
          <p:nvPr>
            <p:ph type="sldNum" sz="quarter" idx="10"/>
          </p:nvPr>
        </p:nvSpPr>
        <p:spPr/>
        <p:txBody>
          <a:bodyPr/>
          <a:lstStyle/>
          <a:p>
            <a:fld id="{C69D6179-7C92-4F73-8BB8-12FDFF794E52}" type="slidenum">
              <a:rPr lang="en-US" smtClean="0"/>
              <a:t>33</a:t>
            </a:fld>
            <a:endParaRPr lang="en-US" dirty="0"/>
          </a:p>
        </p:txBody>
      </p:sp>
    </p:spTree>
    <p:extLst>
      <p:ext uri="{BB962C8B-B14F-4D97-AF65-F5344CB8AC3E}">
        <p14:creationId xmlns:p14="http://schemas.microsoft.com/office/powerpoint/2010/main" val="4023652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Welcome to the Cummins PowerHour webinar series, the program designed for our engineering partners like you!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program offers concise technical presentations on topics pertaining to on-site power systems design and specification. The program aims to keep you updated on products, technology and codes and standards development, the topics most relevant to the jobs and projects you are working on.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You can earn 1 Professional Development Hour issued by Cummins upon your completion of the webinar.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This webinar will be recorded and archived. If you miss a webinar, or want to visit our archive of content, please visit our on-demand webinar center and replay any topic. </a:t>
            </a: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We have muted the conference line to ensure a quality sound environment during the presentation.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If you do experience any challenges with the audio broadcast during today’s PowerHour, please navigate to the “Join Audio” button on the bottom left of your Zoom application to ensure your device is connected and test your device if needed.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69D6179-7C92-4F73-8BB8-12FDFF794E52}" type="slidenum">
              <a:rPr lang="en-US" smtClean="0"/>
              <a:t>2</a:t>
            </a:fld>
            <a:endParaRPr lang="en-US" dirty="0"/>
          </a:p>
        </p:txBody>
      </p:sp>
    </p:spTree>
    <p:extLst>
      <p:ext uri="{BB962C8B-B14F-4D97-AF65-F5344CB8AC3E}">
        <p14:creationId xmlns:p14="http://schemas.microsoft.com/office/powerpoint/2010/main" val="30967714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0" dirty="0"/>
              <a:t>Look into fuel maintenance so… quality…. look for mark and mikes presentation for slides </a:t>
            </a:r>
            <a:endParaRPr lang="en-US" b="1" dirty="0"/>
          </a:p>
        </p:txBody>
      </p:sp>
      <p:sp>
        <p:nvSpPr>
          <p:cNvPr id="4" name="Slide Number Placeholder 3"/>
          <p:cNvSpPr>
            <a:spLocks noGrp="1"/>
          </p:cNvSpPr>
          <p:nvPr>
            <p:ph type="sldNum" sz="quarter" idx="10"/>
          </p:nvPr>
        </p:nvSpPr>
        <p:spPr/>
        <p:txBody>
          <a:bodyPr/>
          <a:lstStyle/>
          <a:p>
            <a:fld id="{C69D6179-7C92-4F73-8BB8-12FDFF794E52}" type="slidenum">
              <a:rPr lang="en-US" smtClean="0"/>
              <a:t>34</a:t>
            </a:fld>
            <a:endParaRPr lang="en-US" dirty="0"/>
          </a:p>
        </p:txBody>
      </p:sp>
    </p:spTree>
    <p:extLst>
      <p:ext uri="{BB962C8B-B14F-4D97-AF65-F5344CB8AC3E}">
        <p14:creationId xmlns:p14="http://schemas.microsoft.com/office/powerpoint/2010/main" val="12514420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b="1" dirty="0"/>
              <a:t>Detection of failure: </a:t>
            </a:r>
            <a:r>
              <a:rPr lang="en-US" dirty="0"/>
              <a:t>does not necessarily mean loss of power, ATS are susceptible to damage (voltage dip if outside of the range, so it could be considered failure of the normal source).</a:t>
            </a:r>
          </a:p>
          <a:p>
            <a:pPr marL="228600" indent="-228600">
              <a:buAutoNum type="arabicParenR"/>
            </a:pPr>
            <a:r>
              <a:rPr lang="en-US" b="1" dirty="0"/>
              <a:t>ATS waits: </a:t>
            </a:r>
            <a:r>
              <a:rPr lang="en-US" b="0" dirty="0"/>
              <a:t>now that the transfer switch has detected the failure, it waits a short period of time.</a:t>
            </a:r>
          </a:p>
          <a:p>
            <a:pPr marL="228600" indent="-228600">
              <a:buAutoNum type="arabicParenR"/>
            </a:pPr>
            <a:r>
              <a:rPr lang="en-US" b="1" dirty="0"/>
              <a:t>ATS sends signal to genset: </a:t>
            </a:r>
            <a:r>
              <a:rPr lang="en-US" b="0" dirty="0"/>
              <a:t>these two steps could take about a second.</a:t>
            </a:r>
          </a:p>
          <a:p>
            <a:pPr marL="228600" indent="-228600">
              <a:buAutoNum type="arabicParenR"/>
            </a:pPr>
            <a:r>
              <a:rPr lang="en-US" b="1" dirty="0"/>
              <a:t>Generator set initiates engine start sequence: </a:t>
            </a:r>
            <a:r>
              <a:rPr lang="en-US" b="0" dirty="0"/>
              <a:t>engine starts to ramp up, the ramping up itself may take the majority of the time in this 10 second window, this can take anywhere between 4 to 8.5 seconds.</a:t>
            </a:r>
          </a:p>
          <a:p>
            <a:pPr marL="228600" indent="-228600">
              <a:buAutoNum type="arabicParenR"/>
            </a:pPr>
            <a:r>
              <a:rPr lang="en-US" b="1" dirty="0"/>
              <a:t>Genset reach “ready to load”: </a:t>
            </a:r>
            <a:r>
              <a:rPr lang="en-US" b="0" dirty="0"/>
              <a:t>it is ready to accept the load (90% rated voltage and frequency)</a:t>
            </a:r>
          </a:p>
          <a:p>
            <a:pPr marL="228600" indent="-228600">
              <a:buAutoNum type="arabicParenR"/>
            </a:pPr>
            <a:r>
              <a:rPr lang="en-US" b="1" dirty="0"/>
              <a:t>ATS does its job: </a:t>
            </a:r>
            <a:r>
              <a:rPr lang="en-US" b="0" dirty="0"/>
              <a:t>transfer load from normal to neural position so nothing is connected to loads</a:t>
            </a:r>
          </a:p>
          <a:p>
            <a:pPr marL="228600" indent="-228600">
              <a:buAutoNum type="arabicParenR"/>
            </a:pPr>
            <a:r>
              <a:rPr lang="en-US" b="1" dirty="0"/>
              <a:t>Transfer time delay: </a:t>
            </a:r>
            <a:r>
              <a:rPr lang="en-US" b="0" dirty="0"/>
              <a:t>transfer from neutral to emergency position</a:t>
            </a:r>
            <a:endParaRPr lang="en-US" b="1" dirty="0"/>
          </a:p>
        </p:txBody>
      </p:sp>
      <p:sp>
        <p:nvSpPr>
          <p:cNvPr id="4" name="Slide Number Placeholder 3"/>
          <p:cNvSpPr>
            <a:spLocks noGrp="1"/>
          </p:cNvSpPr>
          <p:nvPr>
            <p:ph type="sldNum" sz="quarter" idx="10"/>
          </p:nvPr>
        </p:nvSpPr>
        <p:spPr/>
        <p:txBody>
          <a:bodyPr/>
          <a:lstStyle/>
          <a:p>
            <a:fld id="{C69D6179-7C92-4F73-8BB8-12FDFF794E52}" type="slidenum">
              <a:rPr lang="en-US" smtClean="0"/>
              <a:t>35</a:t>
            </a:fld>
            <a:endParaRPr lang="en-US" dirty="0"/>
          </a:p>
        </p:txBody>
      </p:sp>
    </p:spTree>
    <p:extLst>
      <p:ext uri="{BB962C8B-B14F-4D97-AF65-F5344CB8AC3E}">
        <p14:creationId xmlns:p14="http://schemas.microsoft.com/office/powerpoint/2010/main" val="38883864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b="1" dirty="0"/>
              <a:t>Detection of failure: </a:t>
            </a:r>
            <a:r>
              <a:rPr lang="en-US" dirty="0"/>
              <a:t>does not necessarily mean loss of power, ATS are susceptible to damage (voltage dip if outside of the range, so it could be considered failure of the normal source).</a:t>
            </a:r>
          </a:p>
          <a:p>
            <a:pPr marL="228600" indent="-228600">
              <a:buAutoNum type="arabicParenR"/>
            </a:pPr>
            <a:r>
              <a:rPr lang="en-US" b="1" dirty="0"/>
              <a:t>ATS waits: </a:t>
            </a:r>
            <a:r>
              <a:rPr lang="en-US" b="0" dirty="0"/>
              <a:t>now that the transfer switch has detected the failure, it waits a short period of time.</a:t>
            </a:r>
          </a:p>
          <a:p>
            <a:pPr marL="228600" indent="-228600">
              <a:buAutoNum type="arabicParenR"/>
            </a:pPr>
            <a:r>
              <a:rPr lang="en-US" b="1" dirty="0"/>
              <a:t>ATS sends signal to genset: </a:t>
            </a:r>
            <a:r>
              <a:rPr lang="en-US" b="0" dirty="0"/>
              <a:t>these two steps could take about a second.</a:t>
            </a:r>
          </a:p>
          <a:p>
            <a:pPr marL="228600" indent="-228600">
              <a:buAutoNum type="arabicParenR"/>
            </a:pPr>
            <a:r>
              <a:rPr lang="en-US" b="1" dirty="0"/>
              <a:t>Generator set initiates engine start sequence: </a:t>
            </a:r>
            <a:r>
              <a:rPr lang="en-US" b="0" dirty="0"/>
              <a:t>engine starts to ramp up, the ramping up itself may take the majority of the time in this 10 second window, this can take anywhere between 4 to 8.5 seconds.</a:t>
            </a:r>
          </a:p>
          <a:p>
            <a:pPr marL="228600" indent="-228600">
              <a:buAutoNum type="arabicParenR"/>
            </a:pPr>
            <a:r>
              <a:rPr lang="en-US" b="1" dirty="0"/>
              <a:t>Genset reach “ready to load”: </a:t>
            </a:r>
            <a:r>
              <a:rPr lang="en-US" b="0" dirty="0"/>
              <a:t>it is ready to accept the load (90% rated voltage and frequency)</a:t>
            </a:r>
          </a:p>
          <a:p>
            <a:pPr marL="228600" indent="-228600">
              <a:buAutoNum type="arabicParenR"/>
            </a:pPr>
            <a:r>
              <a:rPr lang="en-US" b="1" dirty="0"/>
              <a:t>ATS does its job: </a:t>
            </a:r>
            <a:r>
              <a:rPr lang="en-US" b="0" dirty="0"/>
              <a:t>transfer load from normal to neural position so nothing is connected to loads</a:t>
            </a:r>
          </a:p>
          <a:p>
            <a:pPr marL="228600" indent="-228600">
              <a:buAutoNum type="arabicParenR"/>
            </a:pPr>
            <a:r>
              <a:rPr lang="en-US" b="1" dirty="0"/>
              <a:t>Transfer time delay: </a:t>
            </a:r>
            <a:r>
              <a:rPr lang="en-US" b="0" dirty="0"/>
              <a:t>transfer from neutral to emergency position</a:t>
            </a:r>
            <a:endParaRPr lang="en-US" b="1" dirty="0"/>
          </a:p>
        </p:txBody>
      </p:sp>
      <p:sp>
        <p:nvSpPr>
          <p:cNvPr id="4" name="Slide Number Placeholder 3"/>
          <p:cNvSpPr>
            <a:spLocks noGrp="1"/>
          </p:cNvSpPr>
          <p:nvPr>
            <p:ph type="sldNum" sz="quarter" idx="10"/>
          </p:nvPr>
        </p:nvSpPr>
        <p:spPr/>
        <p:txBody>
          <a:bodyPr/>
          <a:lstStyle/>
          <a:p>
            <a:fld id="{C69D6179-7C92-4F73-8BB8-12FDFF794E52}" type="slidenum">
              <a:rPr lang="en-US" smtClean="0"/>
              <a:t>36</a:t>
            </a:fld>
            <a:endParaRPr lang="en-US" dirty="0"/>
          </a:p>
        </p:txBody>
      </p:sp>
    </p:spTree>
    <p:extLst>
      <p:ext uri="{BB962C8B-B14F-4D97-AF65-F5344CB8AC3E}">
        <p14:creationId xmlns:p14="http://schemas.microsoft.com/office/powerpoint/2010/main" val="19906950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b="1" dirty="0"/>
              <a:t>Detection of failure: </a:t>
            </a:r>
            <a:r>
              <a:rPr lang="en-US" dirty="0"/>
              <a:t>does not necessarily mean loss of power, ATS are susceptible to damage (voltage dip if outside of the range, so it could be considered failure of the normal source).</a:t>
            </a:r>
          </a:p>
          <a:p>
            <a:pPr marL="228600" indent="-228600">
              <a:buAutoNum type="arabicParenR"/>
            </a:pPr>
            <a:r>
              <a:rPr lang="en-US" b="1" dirty="0"/>
              <a:t>ATS waits: </a:t>
            </a:r>
            <a:r>
              <a:rPr lang="en-US" b="0" dirty="0"/>
              <a:t>now that the transfer switch has detected the failure, it waits a short period of time.</a:t>
            </a:r>
          </a:p>
          <a:p>
            <a:pPr marL="228600" indent="-228600">
              <a:buAutoNum type="arabicParenR"/>
            </a:pPr>
            <a:r>
              <a:rPr lang="en-US" b="1" dirty="0"/>
              <a:t>ATS sends signal to genset: </a:t>
            </a:r>
            <a:r>
              <a:rPr lang="en-US" b="0" dirty="0"/>
              <a:t>these two steps could take about a second.</a:t>
            </a:r>
          </a:p>
          <a:p>
            <a:pPr marL="228600" indent="-228600">
              <a:buAutoNum type="arabicParenR"/>
            </a:pPr>
            <a:r>
              <a:rPr lang="en-US" b="1" dirty="0"/>
              <a:t>Generator set initiates engine start sequence: </a:t>
            </a:r>
            <a:r>
              <a:rPr lang="en-US" b="0" dirty="0"/>
              <a:t>engine starts to ramp up, the ramping up itself may take the majority of the time in this 10 second window, this can take anywhere between 4 to 8.5 seconds.</a:t>
            </a:r>
          </a:p>
          <a:p>
            <a:pPr marL="228600" indent="-228600">
              <a:buAutoNum type="arabicParenR"/>
            </a:pPr>
            <a:r>
              <a:rPr lang="en-US" b="1" dirty="0"/>
              <a:t>Genset reach “ready to load”: </a:t>
            </a:r>
            <a:r>
              <a:rPr lang="en-US" b="0" dirty="0"/>
              <a:t>it is ready to accept the load (90% rated voltage and frequency)</a:t>
            </a:r>
          </a:p>
          <a:p>
            <a:pPr marL="228600" indent="-228600">
              <a:buAutoNum type="arabicParenR"/>
            </a:pPr>
            <a:r>
              <a:rPr lang="en-US" b="1" dirty="0"/>
              <a:t>ATS does its job: </a:t>
            </a:r>
            <a:r>
              <a:rPr lang="en-US" b="0" dirty="0"/>
              <a:t>transfer load from normal to neural position so nothing is connected to loads</a:t>
            </a:r>
          </a:p>
          <a:p>
            <a:pPr marL="228600" indent="-228600">
              <a:buAutoNum type="arabicParenR"/>
            </a:pPr>
            <a:r>
              <a:rPr lang="en-US" b="1" dirty="0"/>
              <a:t>Transfer time delay: </a:t>
            </a:r>
            <a:r>
              <a:rPr lang="en-US" b="0" dirty="0"/>
              <a:t>transfer from neutral to emergency position</a:t>
            </a:r>
            <a:endParaRPr lang="en-US" b="1" dirty="0"/>
          </a:p>
        </p:txBody>
      </p:sp>
      <p:sp>
        <p:nvSpPr>
          <p:cNvPr id="4" name="Slide Number Placeholder 3"/>
          <p:cNvSpPr>
            <a:spLocks noGrp="1"/>
          </p:cNvSpPr>
          <p:nvPr>
            <p:ph type="sldNum" sz="quarter" idx="10"/>
          </p:nvPr>
        </p:nvSpPr>
        <p:spPr/>
        <p:txBody>
          <a:bodyPr/>
          <a:lstStyle/>
          <a:p>
            <a:fld id="{C69D6179-7C92-4F73-8BB8-12FDFF794E52}" type="slidenum">
              <a:rPr lang="en-US" smtClean="0"/>
              <a:t>37</a:t>
            </a:fld>
            <a:endParaRPr lang="en-US" dirty="0"/>
          </a:p>
        </p:txBody>
      </p:sp>
    </p:spTree>
    <p:extLst>
      <p:ext uri="{BB962C8B-B14F-4D97-AF65-F5344CB8AC3E}">
        <p14:creationId xmlns:p14="http://schemas.microsoft.com/office/powerpoint/2010/main" val="9867710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b="1" dirty="0"/>
              <a:t>Detection of failure: </a:t>
            </a:r>
            <a:r>
              <a:rPr lang="en-US" dirty="0"/>
              <a:t>does not necessarily mean loss of power, ATS are susceptible to damage (voltage dip if outside of the range, so it could be considered failure of the normal source).</a:t>
            </a:r>
          </a:p>
          <a:p>
            <a:pPr marL="228600" indent="-228600">
              <a:buAutoNum type="arabicParenR"/>
            </a:pPr>
            <a:r>
              <a:rPr lang="en-US" b="1" dirty="0"/>
              <a:t>ATS waits: </a:t>
            </a:r>
            <a:r>
              <a:rPr lang="en-US" b="0" dirty="0"/>
              <a:t>now that the transfer switch has detected the failure, it waits a short period of time.</a:t>
            </a:r>
          </a:p>
          <a:p>
            <a:pPr marL="228600" indent="-228600">
              <a:buAutoNum type="arabicParenR"/>
            </a:pPr>
            <a:r>
              <a:rPr lang="en-US" b="1" dirty="0"/>
              <a:t>ATS sends signal to genset: </a:t>
            </a:r>
            <a:r>
              <a:rPr lang="en-US" b="0" dirty="0"/>
              <a:t>these two steps could take about a second.</a:t>
            </a:r>
          </a:p>
          <a:p>
            <a:pPr marL="228600" indent="-228600">
              <a:buAutoNum type="arabicParenR"/>
            </a:pPr>
            <a:r>
              <a:rPr lang="en-US" b="1" dirty="0"/>
              <a:t>Generator set initiates engine start sequence: </a:t>
            </a:r>
            <a:r>
              <a:rPr lang="en-US" b="0" dirty="0"/>
              <a:t>engine starts to ramp up, the ramping up itself may take the majority of the time in this 10 second window, this can take anywhere between 4 to 8.5 seconds.</a:t>
            </a:r>
          </a:p>
          <a:p>
            <a:pPr marL="228600" indent="-228600">
              <a:buAutoNum type="arabicParenR"/>
            </a:pPr>
            <a:r>
              <a:rPr lang="en-US" b="1" dirty="0"/>
              <a:t>Genset reach “ready to load”: </a:t>
            </a:r>
            <a:r>
              <a:rPr lang="en-US" b="0" dirty="0"/>
              <a:t>it is ready to accept the load (90% rated voltage and frequency)</a:t>
            </a:r>
          </a:p>
          <a:p>
            <a:pPr marL="228600" indent="-228600">
              <a:buAutoNum type="arabicParenR"/>
            </a:pPr>
            <a:r>
              <a:rPr lang="en-US" b="1" dirty="0"/>
              <a:t>ATS does its job: </a:t>
            </a:r>
            <a:r>
              <a:rPr lang="en-US" b="0" dirty="0"/>
              <a:t>transfer load from normal to neural position so nothing is connected to loads</a:t>
            </a:r>
          </a:p>
          <a:p>
            <a:pPr marL="228600" indent="-228600">
              <a:buAutoNum type="arabicParenR"/>
            </a:pPr>
            <a:r>
              <a:rPr lang="en-US" b="1" dirty="0"/>
              <a:t>Transfer time delay: </a:t>
            </a:r>
            <a:r>
              <a:rPr lang="en-US" b="0" dirty="0"/>
              <a:t>transfer from neutral to emergency position</a:t>
            </a:r>
            <a:endParaRPr lang="en-US" b="1" dirty="0"/>
          </a:p>
        </p:txBody>
      </p:sp>
      <p:sp>
        <p:nvSpPr>
          <p:cNvPr id="4" name="Slide Number Placeholder 3"/>
          <p:cNvSpPr>
            <a:spLocks noGrp="1"/>
          </p:cNvSpPr>
          <p:nvPr>
            <p:ph type="sldNum" sz="quarter" idx="10"/>
          </p:nvPr>
        </p:nvSpPr>
        <p:spPr/>
        <p:txBody>
          <a:bodyPr/>
          <a:lstStyle/>
          <a:p>
            <a:fld id="{C69D6179-7C92-4F73-8BB8-12FDFF794E52}" type="slidenum">
              <a:rPr lang="en-US" smtClean="0"/>
              <a:t>38</a:t>
            </a:fld>
            <a:endParaRPr lang="en-US" dirty="0"/>
          </a:p>
        </p:txBody>
      </p:sp>
    </p:spTree>
    <p:extLst>
      <p:ext uri="{BB962C8B-B14F-4D97-AF65-F5344CB8AC3E}">
        <p14:creationId xmlns:p14="http://schemas.microsoft.com/office/powerpoint/2010/main" val="12197945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b="1" dirty="0"/>
              <a:t>Detection of failure: </a:t>
            </a:r>
            <a:r>
              <a:rPr lang="en-US" dirty="0"/>
              <a:t>does not necessarily mean loss of power, ATS are susceptible to damage (voltage dip if outside of the range, so it could be considered failure of the normal source).</a:t>
            </a:r>
          </a:p>
          <a:p>
            <a:pPr marL="228600" indent="-228600">
              <a:buAutoNum type="arabicParenR"/>
            </a:pPr>
            <a:r>
              <a:rPr lang="en-US" b="1" dirty="0"/>
              <a:t>ATS waits: </a:t>
            </a:r>
            <a:r>
              <a:rPr lang="en-US" b="0" dirty="0"/>
              <a:t>now that the transfer switch has detected the failure, it waits a short period of time.</a:t>
            </a:r>
          </a:p>
          <a:p>
            <a:pPr marL="228600" indent="-228600">
              <a:buAutoNum type="arabicParenR"/>
            </a:pPr>
            <a:r>
              <a:rPr lang="en-US" b="1" dirty="0"/>
              <a:t>ATS sends signal to genset: </a:t>
            </a:r>
            <a:r>
              <a:rPr lang="en-US" b="0" dirty="0"/>
              <a:t>these two steps could take about a second.</a:t>
            </a:r>
          </a:p>
          <a:p>
            <a:pPr marL="228600" indent="-228600">
              <a:buAutoNum type="arabicParenR"/>
            </a:pPr>
            <a:r>
              <a:rPr lang="en-US" b="1" dirty="0"/>
              <a:t>Generator set initiates engine start sequence: </a:t>
            </a:r>
            <a:r>
              <a:rPr lang="en-US" b="0" dirty="0"/>
              <a:t>engine starts to ramp up, the ramping up itself may take the majority of the time in this 10 second window, this can take anywhere between 4 to 8.5 seconds.</a:t>
            </a:r>
          </a:p>
          <a:p>
            <a:pPr marL="228600" indent="-228600">
              <a:buAutoNum type="arabicParenR"/>
            </a:pPr>
            <a:r>
              <a:rPr lang="en-US" b="1" dirty="0"/>
              <a:t>Genset reach “ready to load”: </a:t>
            </a:r>
            <a:r>
              <a:rPr lang="en-US" b="0" dirty="0"/>
              <a:t>it is ready to accept the load (90% rated voltage and frequency)</a:t>
            </a:r>
          </a:p>
          <a:p>
            <a:pPr marL="228600" indent="-228600">
              <a:buAutoNum type="arabicParenR"/>
            </a:pPr>
            <a:r>
              <a:rPr lang="en-US" b="1" dirty="0"/>
              <a:t>ATS does its job: </a:t>
            </a:r>
            <a:r>
              <a:rPr lang="en-US" b="0" dirty="0"/>
              <a:t>transfer load from normal to neural position so nothing is connected to loads</a:t>
            </a:r>
          </a:p>
          <a:p>
            <a:pPr marL="228600" indent="-228600">
              <a:buAutoNum type="arabicParenR"/>
            </a:pPr>
            <a:r>
              <a:rPr lang="en-US" b="1" dirty="0"/>
              <a:t>Transfer time delay: </a:t>
            </a:r>
            <a:r>
              <a:rPr lang="en-US" b="0" dirty="0"/>
              <a:t>transfer from neutral to emergency position</a:t>
            </a:r>
            <a:endParaRPr lang="en-US" b="1" dirty="0"/>
          </a:p>
        </p:txBody>
      </p:sp>
      <p:sp>
        <p:nvSpPr>
          <p:cNvPr id="4" name="Slide Number Placeholder 3"/>
          <p:cNvSpPr>
            <a:spLocks noGrp="1"/>
          </p:cNvSpPr>
          <p:nvPr>
            <p:ph type="sldNum" sz="quarter" idx="10"/>
          </p:nvPr>
        </p:nvSpPr>
        <p:spPr/>
        <p:txBody>
          <a:bodyPr/>
          <a:lstStyle/>
          <a:p>
            <a:fld id="{C69D6179-7C92-4F73-8BB8-12FDFF794E52}" type="slidenum">
              <a:rPr lang="en-US" smtClean="0"/>
              <a:t>39</a:t>
            </a:fld>
            <a:endParaRPr lang="en-US" dirty="0"/>
          </a:p>
        </p:txBody>
      </p:sp>
    </p:spTree>
    <p:extLst>
      <p:ext uri="{BB962C8B-B14F-4D97-AF65-F5344CB8AC3E}">
        <p14:creationId xmlns:p14="http://schemas.microsoft.com/office/powerpoint/2010/main" val="42555909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Left is the test itself.. Right is the run report .. Hard to read </a:t>
            </a:r>
            <a:r>
              <a:rPr lang="en-US" dirty="0" err="1"/>
              <a:t>whats</a:t>
            </a:r>
            <a:r>
              <a:rPr lang="en-US" dirty="0"/>
              <a:t> on the right side switch to bullet points instead of the word bubbles and enlarge pics. Report tab is not available for everyone </a:t>
            </a:r>
          </a:p>
        </p:txBody>
      </p:sp>
      <p:sp>
        <p:nvSpPr>
          <p:cNvPr id="4" name="Slide Number Placeholder 3"/>
          <p:cNvSpPr>
            <a:spLocks noGrp="1"/>
          </p:cNvSpPr>
          <p:nvPr>
            <p:ph type="sldNum" sz="quarter" idx="5"/>
          </p:nvPr>
        </p:nvSpPr>
        <p:spPr/>
        <p:txBody>
          <a:bodyPr/>
          <a:lstStyle/>
          <a:p>
            <a:fld id="{31D9C6FE-7F6A-41F5-BF06-3C63AE32158E}" type="slidenum">
              <a:rPr lang="en-US" smtClean="0"/>
              <a:t>40</a:t>
            </a:fld>
            <a:endParaRPr lang="en-US"/>
          </a:p>
        </p:txBody>
      </p:sp>
    </p:spTree>
    <p:extLst>
      <p:ext uri="{BB962C8B-B14F-4D97-AF65-F5344CB8AC3E}">
        <p14:creationId xmlns:p14="http://schemas.microsoft.com/office/powerpoint/2010/main" val="4672078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Left is the test itself.. Right is the run report .. Hard to read </a:t>
            </a:r>
            <a:r>
              <a:rPr lang="en-US" dirty="0" err="1"/>
              <a:t>whats</a:t>
            </a:r>
            <a:r>
              <a:rPr lang="en-US" dirty="0"/>
              <a:t> on the right side switch to bullet points instead of the word bubbles and enlarge pics. Report tab is not available for everyone </a:t>
            </a:r>
          </a:p>
        </p:txBody>
      </p:sp>
      <p:sp>
        <p:nvSpPr>
          <p:cNvPr id="4" name="Slide Number Placeholder 3"/>
          <p:cNvSpPr>
            <a:spLocks noGrp="1"/>
          </p:cNvSpPr>
          <p:nvPr>
            <p:ph type="sldNum" sz="quarter" idx="5"/>
          </p:nvPr>
        </p:nvSpPr>
        <p:spPr/>
        <p:txBody>
          <a:bodyPr/>
          <a:lstStyle/>
          <a:p>
            <a:fld id="{31D9C6FE-7F6A-41F5-BF06-3C63AE32158E}" type="slidenum">
              <a:rPr lang="en-US" smtClean="0"/>
              <a:t>41</a:t>
            </a:fld>
            <a:endParaRPr lang="en-US"/>
          </a:p>
        </p:txBody>
      </p:sp>
    </p:spTree>
    <p:extLst>
      <p:ext uri="{BB962C8B-B14F-4D97-AF65-F5344CB8AC3E}">
        <p14:creationId xmlns:p14="http://schemas.microsoft.com/office/powerpoint/2010/main" val="17404175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Left is the test itself.. Right is the run report .. Hard to read </a:t>
            </a:r>
            <a:r>
              <a:rPr lang="en-US" dirty="0" err="1"/>
              <a:t>whats</a:t>
            </a:r>
            <a:r>
              <a:rPr lang="en-US" dirty="0"/>
              <a:t> on the right side switch to bullet points instead of the word bubbles and enlarge pics. Report tab is not available for everyone </a:t>
            </a:r>
          </a:p>
        </p:txBody>
      </p:sp>
      <p:sp>
        <p:nvSpPr>
          <p:cNvPr id="4" name="Slide Number Placeholder 3"/>
          <p:cNvSpPr>
            <a:spLocks noGrp="1"/>
          </p:cNvSpPr>
          <p:nvPr>
            <p:ph type="sldNum" sz="quarter" idx="5"/>
          </p:nvPr>
        </p:nvSpPr>
        <p:spPr/>
        <p:txBody>
          <a:bodyPr/>
          <a:lstStyle/>
          <a:p>
            <a:fld id="{31D9C6FE-7F6A-41F5-BF06-3C63AE32158E}" type="slidenum">
              <a:rPr lang="en-US" smtClean="0"/>
              <a:t>42</a:t>
            </a:fld>
            <a:endParaRPr lang="en-US"/>
          </a:p>
        </p:txBody>
      </p:sp>
    </p:spTree>
    <p:extLst>
      <p:ext uri="{BB962C8B-B14F-4D97-AF65-F5344CB8AC3E}">
        <p14:creationId xmlns:p14="http://schemas.microsoft.com/office/powerpoint/2010/main" val="33077039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Left is the test itself.. Right is the run report .. Hard to read </a:t>
            </a:r>
            <a:r>
              <a:rPr lang="en-US" dirty="0" err="1"/>
              <a:t>whats</a:t>
            </a:r>
            <a:r>
              <a:rPr lang="en-US" dirty="0"/>
              <a:t> on the right side switch to bullet points instead of the word bubbles and enlarge pics. Report tab is not available for everyone </a:t>
            </a:r>
          </a:p>
        </p:txBody>
      </p:sp>
      <p:sp>
        <p:nvSpPr>
          <p:cNvPr id="4" name="Slide Number Placeholder 3"/>
          <p:cNvSpPr>
            <a:spLocks noGrp="1"/>
          </p:cNvSpPr>
          <p:nvPr>
            <p:ph type="sldNum" sz="quarter" idx="5"/>
          </p:nvPr>
        </p:nvSpPr>
        <p:spPr/>
        <p:txBody>
          <a:bodyPr/>
          <a:lstStyle/>
          <a:p>
            <a:fld id="{31D9C6FE-7F6A-41F5-BF06-3C63AE32158E}" type="slidenum">
              <a:rPr lang="en-US" smtClean="0"/>
              <a:t>43</a:t>
            </a:fld>
            <a:endParaRPr lang="en-US"/>
          </a:p>
        </p:txBody>
      </p:sp>
    </p:spTree>
    <p:extLst>
      <p:ext uri="{BB962C8B-B14F-4D97-AF65-F5344CB8AC3E}">
        <p14:creationId xmlns:p14="http://schemas.microsoft.com/office/powerpoint/2010/main" val="3472683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You are encouraged to ask your questions throughout today’s PowerHour. Our expert panelists will do their best to address questions through text answers during the presentation, or verbally in the Q&amp;A session at the end of the PowerHour.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Also, at times, our speaker may pose questions to you! If we ask you a multiple choice question, we will prompt a poll that will appear through Zoom. For open-ended questions, however, we encourage you to click that “chat” button to engage with our speakers and panelists. We love seeing your engagement to our questions!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C69D6179-7C92-4F73-8BB8-12FDFF794E52}" type="slidenum">
              <a:rPr lang="en-US" smtClean="0"/>
              <a:t>3</a:t>
            </a:fld>
            <a:endParaRPr lang="en-US"/>
          </a:p>
        </p:txBody>
      </p:sp>
    </p:spTree>
    <p:extLst>
      <p:ext uri="{BB962C8B-B14F-4D97-AF65-F5344CB8AC3E}">
        <p14:creationId xmlns:p14="http://schemas.microsoft.com/office/powerpoint/2010/main" val="29564146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Left is the test itself.. Right is the run report .. Hard to read </a:t>
            </a:r>
            <a:r>
              <a:rPr lang="en-US" dirty="0" err="1"/>
              <a:t>whats</a:t>
            </a:r>
            <a:r>
              <a:rPr lang="en-US" dirty="0"/>
              <a:t> on the right side switch to bullet points instead of the word bubbles and enlarge pics. Report tab is not available for everyone </a:t>
            </a:r>
          </a:p>
        </p:txBody>
      </p:sp>
      <p:sp>
        <p:nvSpPr>
          <p:cNvPr id="4" name="Slide Number Placeholder 3"/>
          <p:cNvSpPr>
            <a:spLocks noGrp="1"/>
          </p:cNvSpPr>
          <p:nvPr>
            <p:ph type="sldNum" sz="quarter" idx="5"/>
          </p:nvPr>
        </p:nvSpPr>
        <p:spPr/>
        <p:txBody>
          <a:bodyPr/>
          <a:lstStyle/>
          <a:p>
            <a:fld id="{31D9C6FE-7F6A-41F5-BF06-3C63AE32158E}" type="slidenum">
              <a:rPr lang="en-US" smtClean="0"/>
              <a:t>44</a:t>
            </a:fld>
            <a:endParaRPr lang="en-US"/>
          </a:p>
        </p:txBody>
      </p:sp>
    </p:spTree>
    <p:extLst>
      <p:ext uri="{BB962C8B-B14F-4D97-AF65-F5344CB8AC3E}">
        <p14:creationId xmlns:p14="http://schemas.microsoft.com/office/powerpoint/2010/main" val="22056579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9D6179-7C92-4F73-8BB8-12FDFF794E52}" type="slidenum">
              <a:rPr lang="en-US" smtClean="0"/>
              <a:t>50</a:t>
            </a:fld>
            <a:endParaRPr lang="en-US" dirty="0"/>
          </a:p>
        </p:txBody>
      </p:sp>
    </p:spTree>
    <p:extLst>
      <p:ext uri="{BB962C8B-B14F-4D97-AF65-F5344CB8AC3E}">
        <p14:creationId xmlns:p14="http://schemas.microsoft.com/office/powerpoint/2010/main" val="18583055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69D6179-7C92-4F73-8BB8-12FDFF794E52}" type="slidenum">
              <a:rPr lang="en-US" smtClean="0"/>
              <a:t>51</a:t>
            </a:fld>
            <a:endParaRPr lang="en-US" dirty="0"/>
          </a:p>
        </p:txBody>
      </p:sp>
    </p:spTree>
    <p:extLst>
      <p:ext uri="{BB962C8B-B14F-4D97-AF65-F5344CB8AC3E}">
        <p14:creationId xmlns:p14="http://schemas.microsoft.com/office/powerpoint/2010/main" val="33038842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closing, watch out for two follow-up emails from us. The first will be shortly after this event with your certificate for one professional development hour. Within a few business days, keep an eye out for a second email with links to this video recording and a copy of the slide deck for your later reference. </a:t>
            </a:r>
          </a:p>
          <a:p>
            <a:r>
              <a:rPr lang="en-US" sz="1200" kern="1200" dirty="0">
                <a:solidFill>
                  <a:schemeClr val="tx1"/>
                </a:solidFill>
                <a:effectLst/>
                <a:latin typeface="+mn-lt"/>
                <a:ea typeface="+mn-ea"/>
                <a:cs typeface="+mn-cs"/>
              </a:rPr>
              <a:t>After the close of this event, you will see a brief survey. We ask that you please take the time to complete that survey, your feedback is greatly appreciated and helps us to improve this program for future events and participants.</a:t>
            </a:r>
          </a:p>
          <a:p>
            <a:r>
              <a:rPr lang="en-US" sz="1200" kern="1200" dirty="0">
                <a:solidFill>
                  <a:schemeClr val="tx1"/>
                </a:solidFill>
                <a:effectLst/>
                <a:latin typeface="+mn-lt"/>
                <a:ea typeface="+mn-ea"/>
                <a:cs typeface="+mn-cs"/>
              </a:rPr>
              <a:t>As always, considering visiting Cummins </a:t>
            </a:r>
            <a:r>
              <a:rPr lang="en-US" sz="1200" kern="1200" dirty="0" err="1">
                <a:solidFill>
                  <a:schemeClr val="tx1"/>
                </a:solidFill>
                <a:effectLst/>
                <a:latin typeface="+mn-lt"/>
                <a:ea typeface="+mn-ea"/>
                <a:cs typeface="+mn-cs"/>
              </a:rPr>
              <a:t>PowerSuite</a:t>
            </a:r>
            <a:r>
              <a:rPr lang="en-US" sz="1200" kern="1200" dirty="0">
                <a:solidFill>
                  <a:schemeClr val="tx1"/>
                </a:solidFill>
                <a:effectLst/>
                <a:latin typeface="+mn-lt"/>
                <a:ea typeface="+mn-ea"/>
                <a:cs typeface="+mn-cs"/>
              </a:rPr>
              <a:t> at powersuite.cummins.com for past webinar recording, technical information and sizing and specification development tools. </a:t>
            </a:r>
          </a:p>
          <a:p>
            <a:endParaRPr lang="en-US" dirty="0"/>
          </a:p>
        </p:txBody>
      </p:sp>
      <p:sp>
        <p:nvSpPr>
          <p:cNvPr id="4" name="Slide Number Placeholder 3"/>
          <p:cNvSpPr>
            <a:spLocks noGrp="1"/>
          </p:cNvSpPr>
          <p:nvPr>
            <p:ph type="sldNum" sz="quarter" idx="10"/>
          </p:nvPr>
        </p:nvSpPr>
        <p:spPr/>
        <p:txBody>
          <a:bodyPr/>
          <a:lstStyle/>
          <a:p>
            <a:fld id="{C69D6179-7C92-4F73-8BB8-12FDFF794E52}" type="slidenum">
              <a:rPr lang="en-US" smtClean="0"/>
              <a:t>52</a:t>
            </a:fld>
            <a:endParaRPr lang="en-US" dirty="0"/>
          </a:p>
        </p:txBody>
      </p:sp>
    </p:spTree>
    <p:extLst>
      <p:ext uri="{BB962C8B-B14F-4D97-AF65-F5344CB8AC3E}">
        <p14:creationId xmlns:p14="http://schemas.microsoft.com/office/powerpoint/2010/main" val="40972696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Cummins is your partner in professional continuing education through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PowerHours</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TechStream</a:t>
            </a:r>
            <a:r>
              <a:rPr lang="en-US" sz="1800" dirty="0">
                <a:effectLst/>
                <a:latin typeface="Calibri" panose="020F0502020204030204" pitchFamily="34" charset="0"/>
                <a:ea typeface="Calibri" panose="020F0502020204030204" pitchFamily="34" charset="0"/>
                <a:cs typeface="Times New Roman" panose="02020603050405020304" pitchFamily="18" charset="0"/>
              </a:rPr>
              <a:t>, Lunch and Learns and other continuing education programs. When you get the copy of this slide deck, click any of these links to sign up for subscriptions, podcasts, and our back-catalog of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PowerHours</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Watch out for our next Cummins PowerHour, Transfer Switches: Features and Functions. </a:t>
            </a:r>
          </a:p>
          <a:p>
            <a:endParaRPr lang="en-US" dirty="0"/>
          </a:p>
        </p:txBody>
      </p:sp>
      <p:sp>
        <p:nvSpPr>
          <p:cNvPr id="4" name="Slide Number Placeholder 3"/>
          <p:cNvSpPr>
            <a:spLocks noGrp="1"/>
          </p:cNvSpPr>
          <p:nvPr>
            <p:ph type="sldNum" sz="quarter" idx="10"/>
          </p:nvPr>
        </p:nvSpPr>
        <p:spPr/>
        <p:txBody>
          <a:bodyPr/>
          <a:lstStyle/>
          <a:p>
            <a:fld id="{C69D6179-7C92-4F73-8BB8-12FDFF794E52}" type="slidenum">
              <a:rPr lang="en-US" smtClean="0"/>
              <a:t>53</a:t>
            </a:fld>
            <a:endParaRPr lang="en-US" dirty="0"/>
          </a:p>
        </p:txBody>
      </p:sp>
    </p:spTree>
    <p:extLst>
      <p:ext uri="{BB962C8B-B14F-4D97-AF65-F5344CB8AC3E}">
        <p14:creationId xmlns:p14="http://schemas.microsoft.com/office/powerpoint/2010/main" val="23813417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Lastly, our network of Application Engineers can bring technical presentations and expert advice to you and are backed up directly with our factory team of product and code specialist ensuring the best professional network at your disposal. If you don’t know who your local Application Engineer is, you can reference this map!</a:t>
            </a: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These Cummins application engineers are happy to help you by providing technical information, designing and specifying assistance in order to comply with local, regional, state and national regulations.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Calibri" panose="020F0502020204030204" pitchFamily="34" charset="0"/>
                <a:ea typeface="Calibri" panose="020F0502020204030204" pitchFamily="34" charset="0"/>
                <a:cs typeface="Times New Roman" panose="02020603050405020304" pitchFamily="18" charset="0"/>
              </a:rPr>
              <a:t>Thank you for attending this Cummins PowerHour, we hope to see you next month for another exciting topic.</a:t>
            </a:r>
          </a:p>
          <a:p>
            <a:endParaRPr lang="en-US"/>
          </a:p>
        </p:txBody>
      </p:sp>
      <p:sp>
        <p:nvSpPr>
          <p:cNvPr id="4" name="Slide Number Placeholder 3"/>
          <p:cNvSpPr>
            <a:spLocks noGrp="1"/>
          </p:cNvSpPr>
          <p:nvPr>
            <p:ph type="sldNum" sz="quarter" idx="5"/>
          </p:nvPr>
        </p:nvSpPr>
        <p:spPr/>
        <p:txBody>
          <a:bodyPr/>
          <a:lstStyle/>
          <a:p>
            <a:fld id="{C69D6179-7C92-4F73-8BB8-12FDFF794E52}" type="slidenum">
              <a:rPr lang="en-US" smtClean="0"/>
              <a:t>54</a:t>
            </a:fld>
            <a:endParaRPr lang="en-US"/>
          </a:p>
        </p:txBody>
      </p:sp>
    </p:spTree>
    <p:extLst>
      <p:ext uri="{BB962C8B-B14F-4D97-AF65-F5344CB8AC3E}">
        <p14:creationId xmlns:p14="http://schemas.microsoft.com/office/powerpoint/2010/main" val="29356801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06BE02D-20C0-F840-AFAC-BEA99C74FDC2}" type="slidenum">
              <a:rPr 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1498729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stating NFPA 99 put the name of the code “health care facilities code” NFPA is standard for EPSS …. OSHPD hard wire network check with Brian P. </a:t>
            </a:r>
          </a:p>
        </p:txBody>
      </p:sp>
      <p:sp>
        <p:nvSpPr>
          <p:cNvPr id="4" name="Slide Number Placeholder 3"/>
          <p:cNvSpPr>
            <a:spLocks noGrp="1"/>
          </p:cNvSpPr>
          <p:nvPr>
            <p:ph type="sldNum" sz="quarter" idx="5"/>
          </p:nvPr>
        </p:nvSpPr>
        <p:spPr/>
        <p:txBody>
          <a:bodyPr/>
          <a:lstStyle/>
          <a:p>
            <a:fld id="{31D9C6FE-7F6A-41F5-BF06-3C63AE32158E}" type="slidenum">
              <a:rPr lang="en-US" smtClean="0"/>
              <a:t>13</a:t>
            </a:fld>
            <a:endParaRPr lang="en-US"/>
          </a:p>
        </p:txBody>
      </p:sp>
    </p:spTree>
    <p:extLst>
      <p:ext uri="{BB962C8B-B14F-4D97-AF65-F5344CB8AC3E}">
        <p14:creationId xmlns:p14="http://schemas.microsoft.com/office/powerpoint/2010/main" val="3674478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stating NFPA 99 put the name of the code “health care facilities code” NFPA is standard for EPSS …. OSHPD hard wire network check with Brian P. </a:t>
            </a:r>
          </a:p>
        </p:txBody>
      </p:sp>
      <p:sp>
        <p:nvSpPr>
          <p:cNvPr id="4" name="Slide Number Placeholder 3"/>
          <p:cNvSpPr>
            <a:spLocks noGrp="1"/>
          </p:cNvSpPr>
          <p:nvPr>
            <p:ph type="sldNum" sz="quarter" idx="5"/>
          </p:nvPr>
        </p:nvSpPr>
        <p:spPr/>
        <p:txBody>
          <a:bodyPr/>
          <a:lstStyle/>
          <a:p>
            <a:fld id="{31D9C6FE-7F6A-41F5-BF06-3C63AE32158E}" type="slidenum">
              <a:rPr lang="en-US" smtClean="0"/>
              <a:t>14</a:t>
            </a:fld>
            <a:endParaRPr lang="en-US"/>
          </a:p>
        </p:txBody>
      </p:sp>
    </p:spTree>
    <p:extLst>
      <p:ext uri="{BB962C8B-B14F-4D97-AF65-F5344CB8AC3E}">
        <p14:creationId xmlns:p14="http://schemas.microsoft.com/office/powerpoint/2010/main" val="29677835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clarity on tap boxes.. No mention of the connection box. Check in with NEC 2017 changes slide deck. Look into different single line diagrams and removing current pic, typical schematic  </a:t>
            </a:r>
          </a:p>
        </p:txBody>
      </p:sp>
      <p:sp>
        <p:nvSpPr>
          <p:cNvPr id="4" name="Slide Number Placeholder 3"/>
          <p:cNvSpPr>
            <a:spLocks noGrp="1"/>
          </p:cNvSpPr>
          <p:nvPr>
            <p:ph type="sldNum" sz="quarter" idx="5"/>
          </p:nvPr>
        </p:nvSpPr>
        <p:spPr/>
        <p:txBody>
          <a:bodyPr/>
          <a:lstStyle/>
          <a:p>
            <a:fld id="{31D9C6FE-7F6A-41F5-BF06-3C63AE32158E}" type="slidenum">
              <a:rPr lang="en-US" smtClean="0"/>
              <a:t>15</a:t>
            </a:fld>
            <a:endParaRPr lang="en-US"/>
          </a:p>
        </p:txBody>
      </p:sp>
    </p:spTree>
    <p:extLst>
      <p:ext uri="{BB962C8B-B14F-4D97-AF65-F5344CB8AC3E}">
        <p14:creationId xmlns:p14="http://schemas.microsoft.com/office/powerpoint/2010/main" val="3581869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clarity on tap boxes.. No mention of the connection box. Check in with NEC 2017 changes slide deck. Look into different single line diagrams and removing current pic, typical schematic  </a:t>
            </a:r>
          </a:p>
        </p:txBody>
      </p:sp>
      <p:sp>
        <p:nvSpPr>
          <p:cNvPr id="4" name="Slide Number Placeholder 3"/>
          <p:cNvSpPr>
            <a:spLocks noGrp="1"/>
          </p:cNvSpPr>
          <p:nvPr>
            <p:ph type="sldNum" sz="quarter" idx="5"/>
          </p:nvPr>
        </p:nvSpPr>
        <p:spPr/>
        <p:txBody>
          <a:bodyPr/>
          <a:lstStyle/>
          <a:p>
            <a:fld id="{31D9C6FE-7F6A-41F5-BF06-3C63AE32158E}" type="slidenum">
              <a:rPr lang="en-US" smtClean="0"/>
              <a:t>16</a:t>
            </a:fld>
            <a:endParaRPr lang="en-US"/>
          </a:p>
        </p:txBody>
      </p:sp>
    </p:spTree>
    <p:extLst>
      <p:ext uri="{BB962C8B-B14F-4D97-AF65-F5344CB8AC3E}">
        <p14:creationId xmlns:p14="http://schemas.microsoft.com/office/powerpoint/2010/main" val="2596898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b="1" dirty="0"/>
              <a:t>Detection of failure: </a:t>
            </a:r>
            <a:r>
              <a:rPr lang="en-US" dirty="0"/>
              <a:t>does not necessarily mean loss of power, ATS are susceptible to damage (voltage dip if outside of the range, so it could be considered failure of the normal source).</a:t>
            </a:r>
          </a:p>
          <a:p>
            <a:pPr marL="228600" indent="-228600">
              <a:buAutoNum type="arabicParenR"/>
            </a:pPr>
            <a:r>
              <a:rPr lang="en-US" b="1" dirty="0"/>
              <a:t>ATS waits: </a:t>
            </a:r>
            <a:r>
              <a:rPr lang="en-US" b="0" dirty="0"/>
              <a:t>now that the transfer switch has detected the failure, it waits a short period of time.</a:t>
            </a:r>
          </a:p>
          <a:p>
            <a:pPr marL="228600" indent="-228600">
              <a:buAutoNum type="arabicParenR"/>
            </a:pPr>
            <a:r>
              <a:rPr lang="en-US" b="1" dirty="0"/>
              <a:t>ATS sends signal to genset: </a:t>
            </a:r>
            <a:r>
              <a:rPr lang="en-US" b="0" dirty="0"/>
              <a:t>these two steps could take about a second.</a:t>
            </a:r>
          </a:p>
          <a:p>
            <a:pPr marL="228600" indent="-228600">
              <a:buAutoNum type="arabicParenR"/>
            </a:pPr>
            <a:r>
              <a:rPr lang="en-US" b="1" dirty="0"/>
              <a:t>Generator set initiates engine start sequence: </a:t>
            </a:r>
            <a:r>
              <a:rPr lang="en-US" b="0" dirty="0"/>
              <a:t>engine starts to ramp up, the ramping up itself may take the majority of the time in this 10 second window, this can take anywhere between 4 to 8.5 seconds.</a:t>
            </a:r>
          </a:p>
          <a:p>
            <a:pPr marL="228600" indent="-228600">
              <a:buAutoNum type="arabicParenR"/>
            </a:pPr>
            <a:r>
              <a:rPr lang="en-US" b="1" dirty="0"/>
              <a:t>Genset reach “ready to load”: </a:t>
            </a:r>
            <a:r>
              <a:rPr lang="en-US" b="0" dirty="0"/>
              <a:t>it is ready to accept the load (90% rated voltage and frequency)</a:t>
            </a:r>
          </a:p>
          <a:p>
            <a:pPr marL="228600" indent="-228600">
              <a:buAutoNum type="arabicParenR"/>
            </a:pPr>
            <a:r>
              <a:rPr lang="en-US" b="1" dirty="0"/>
              <a:t>ATS does its job: </a:t>
            </a:r>
            <a:r>
              <a:rPr lang="en-US" b="0" dirty="0"/>
              <a:t>transfer load from normal to neural position so nothing is connected to loads</a:t>
            </a:r>
          </a:p>
          <a:p>
            <a:pPr marL="228600" indent="-228600">
              <a:buAutoNum type="arabicParenR"/>
            </a:pPr>
            <a:r>
              <a:rPr lang="en-US" b="1" dirty="0"/>
              <a:t>Transfer time delay: </a:t>
            </a:r>
            <a:r>
              <a:rPr lang="en-US" b="0" dirty="0"/>
              <a:t>transfer from neutral to emergency position</a:t>
            </a:r>
            <a:endParaRPr lang="en-US" b="1" dirty="0"/>
          </a:p>
        </p:txBody>
      </p:sp>
      <p:sp>
        <p:nvSpPr>
          <p:cNvPr id="4" name="Slide Number Placeholder 3"/>
          <p:cNvSpPr>
            <a:spLocks noGrp="1"/>
          </p:cNvSpPr>
          <p:nvPr>
            <p:ph type="sldNum" sz="quarter" idx="10"/>
          </p:nvPr>
        </p:nvSpPr>
        <p:spPr/>
        <p:txBody>
          <a:bodyPr/>
          <a:lstStyle/>
          <a:p>
            <a:fld id="{C69D6179-7C92-4F73-8BB8-12FDFF794E52}" type="slidenum">
              <a:rPr lang="en-US" smtClean="0"/>
              <a:t>22</a:t>
            </a:fld>
            <a:endParaRPr lang="en-US" dirty="0"/>
          </a:p>
        </p:txBody>
      </p:sp>
    </p:spTree>
    <p:extLst>
      <p:ext uri="{BB962C8B-B14F-4D97-AF65-F5344CB8AC3E}">
        <p14:creationId xmlns:p14="http://schemas.microsoft.com/office/powerpoint/2010/main" val="3092354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b="1" dirty="0"/>
              <a:t>Detection of failure: </a:t>
            </a:r>
            <a:r>
              <a:rPr lang="en-US" dirty="0"/>
              <a:t>does not necessarily mean loss of power, ATS are susceptible to damage (voltage dip if outside of the range, so it could be considered failure of the normal source).</a:t>
            </a:r>
          </a:p>
          <a:p>
            <a:pPr marL="228600" indent="-228600">
              <a:buAutoNum type="arabicParenR"/>
            </a:pPr>
            <a:r>
              <a:rPr lang="en-US" b="1" dirty="0"/>
              <a:t>ATS waits: </a:t>
            </a:r>
            <a:r>
              <a:rPr lang="en-US" b="0" dirty="0"/>
              <a:t>now that the transfer switch has detected the failure, it waits a short period of time.</a:t>
            </a:r>
          </a:p>
          <a:p>
            <a:pPr marL="228600" indent="-228600">
              <a:buAutoNum type="arabicParenR"/>
            </a:pPr>
            <a:r>
              <a:rPr lang="en-US" b="1" dirty="0"/>
              <a:t>ATS sends signal to genset: </a:t>
            </a:r>
            <a:r>
              <a:rPr lang="en-US" b="0" dirty="0"/>
              <a:t>these two steps could take about a second.</a:t>
            </a:r>
          </a:p>
          <a:p>
            <a:pPr marL="228600" indent="-228600">
              <a:buAutoNum type="arabicParenR"/>
            </a:pPr>
            <a:r>
              <a:rPr lang="en-US" b="1" dirty="0"/>
              <a:t>Generator set initiates engine start sequence: </a:t>
            </a:r>
            <a:r>
              <a:rPr lang="en-US" b="0" dirty="0"/>
              <a:t>engine starts to ramp up, the ramping up itself may take the majority of the time in this 10 second window, this can take anywhere between 4 to 8.5 seconds.</a:t>
            </a:r>
          </a:p>
          <a:p>
            <a:pPr marL="228600" indent="-228600">
              <a:buAutoNum type="arabicParenR"/>
            </a:pPr>
            <a:r>
              <a:rPr lang="en-US" b="1" dirty="0"/>
              <a:t>Genset reach “ready to load”: </a:t>
            </a:r>
            <a:r>
              <a:rPr lang="en-US" b="0" dirty="0"/>
              <a:t>it is ready to accept the load (90% rated voltage and frequency)</a:t>
            </a:r>
          </a:p>
          <a:p>
            <a:pPr marL="228600" indent="-228600">
              <a:buAutoNum type="arabicParenR"/>
            </a:pPr>
            <a:r>
              <a:rPr lang="en-US" b="1" dirty="0"/>
              <a:t>ATS does its job: </a:t>
            </a:r>
            <a:r>
              <a:rPr lang="en-US" b="0" dirty="0"/>
              <a:t>transfer load from normal to neural position so nothing is connected to loads</a:t>
            </a:r>
          </a:p>
          <a:p>
            <a:pPr marL="228600" indent="-228600">
              <a:buAutoNum type="arabicParenR"/>
            </a:pPr>
            <a:r>
              <a:rPr lang="en-US" b="1" dirty="0"/>
              <a:t>Transfer time delay: </a:t>
            </a:r>
            <a:r>
              <a:rPr lang="en-US" b="0" dirty="0"/>
              <a:t>transfer from neutral to emergency position</a:t>
            </a:r>
            <a:endParaRPr lang="en-US" b="1" dirty="0"/>
          </a:p>
        </p:txBody>
      </p:sp>
      <p:sp>
        <p:nvSpPr>
          <p:cNvPr id="4" name="Slide Number Placeholder 3"/>
          <p:cNvSpPr>
            <a:spLocks noGrp="1"/>
          </p:cNvSpPr>
          <p:nvPr>
            <p:ph type="sldNum" sz="quarter" idx="10"/>
          </p:nvPr>
        </p:nvSpPr>
        <p:spPr/>
        <p:txBody>
          <a:bodyPr/>
          <a:lstStyle/>
          <a:p>
            <a:fld id="{C69D6179-7C92-4F73-8BB8-12FDFF794E52}" type="slidenum">
              <a:rPr lang="en-US" smtClean="0"/>
              <a:t>23</a:t>
            </a:fld>
            <a:endParaRPr lang="en-US" dirty="0"/>
          </a:p>
        </p:txBody>
      </p:sp>
    </p:spTree>
    <p:extLst>
      <p:ext uri="{BB962C8B-B14F-4D97-AF65-F5344CB8AC3E}">
        <p14:creationId xmlns:p14="http://schemas.microsoft.com/office/powerpoint/2010/main" val="3052687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D6483-4665-419E-A628-1F96B2FB791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2D5FBEB-6B9F-4D71-BF0B-458D5BBC2E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C96D310-1667-4FA4-8D70-3AB49AEB6223}"/>
              </a:ext>
            </a:extLst>
          </p:cNvPr>
          <p:cNvSpPr>
            <a:spLocks noGrp="1"/>
          </p:cNvSpPr>
          <p:nvPr>
            <p:ph type="dt" sz="half" idx="10"/>
          </p:nvPr>
        </p:nvSpPr>
        <p:spPr/>
        <p:txBody>
          <a:bodyPr/>
          <a:lstStyle/>
          <a:p>
            <a:fld id="{6722AD19-3999-4B64-BF1B-EB67EA6B2087}" type="datetimeFigureOut">
              <a:rPr lang="en-US" smtClean="0"/>
              <a:t>11/3/2022</a:t>
            </a:fld>
            <a:endParaRPr lang="en-US"/>
          </a:p>
        </p:txBody>
      </p:sp>
      <p:sp>
        <p:nvSpPr>
          <p:cNvPr id="5" name="Footer Placeholder 4">
            <a:extLst>
              <a:ext uri="{FF2B5EF4-FFF2-40B4-BE49-F238E27FC236}">
                <a16:creationId xmlns:a16="http://schemas.microsoft.com/office/drawing/2014/main" id="{C5DFF06A-A863-4BAD-9A63-A47895796E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27CD44-DC76-4880-8011-36535F2E3046}"/>
              </a:ext>
            </a:extLst>
          </p:cNvPr>
          <p:cNvSpPr>
            <a:spLocks noGrp="1"/>
          </p:cNvSpPr>
          <p:nvPr>
            <p:ph type="sldNum" sz="quarter" idx="12"/>
          </p:nvPr>
        </p:nvSpPr>
        <p:spPr/>
        <p:txBody>
          <a:bodyPr/>
          <a:lstStyle/>
          <a:p>
            <a:fld id="{F37C9149-8534-4E22-B433-4E7A7F77063F}" type="slidenum">
              <a:rPr lang="en-US" smtClean="0"/>
              <a:t>‹#›</a:t>
            </a:fld>
            <a:endParaRPr lang="en-US"/>
          </a:p>
        </p:txBody>
      </p:sp>
    </p:spTree>
    <p:extLst>
      <p:ext uri="{BB962C8B-B14F-4D97-AF65-F5344CB8AC3E}">
        <p14:creationId xmlns:p14="http://schemas.microsoft.com/office/powerpoint/2010/main" val="3481269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0FA8C-06E6-41DC-B360-5D8DA14F509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78569E8-5141-4C48-8430-BB071963E06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0B2781-5D41-4F71-9269-8AF8BA052A59}"/>
              </a:ext>
            </a:extLst>
          </p:cNvPr>
          <p:cNvSpPr>
            <a:spLocks noGrp="1"/>
          </p:cNvSpPr>
          <p:nvPr>
            <p:ph type="dt" sz="half" idx="10"/>
          </p:nvPr>
        </p:nvSpPr>
        <p:spPr/>
        <p:txBody>
          <a:bodyPr/>
          <a:lstStyle/>
          <a:p>
            <a:fld id="{6722AD19-3999-4B64-BF1B-EB67EA6B2087}" type="datetimeFigureOut">
              <a:rPr lang="en-US" smtClean="0"/>
              <a:t>11/3/2022</a:t>
            </a:fld>
            <a:endParaRPr lang="en-US"/>
          </a:p>
        </p:txBody>
      </p:sp>
      <p:sp>
        <p:nvSpPr>
          <p:cNvPr id="5" name="Footer Placeholder 4">
            <a:extLst>
              <a:ext uri="{FF2B5EF4-FFF2-40B4-BE49-F238E27FC236}">
                <a16:creationId xmlns:a16="http://schemas.microsoft.com/office/drawing/2014/main" id="{8FF746A0-D90B-46C0-8F50-4A84AB8596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0C1FCA-035D-49A0-BFA3-3D94AF626747}"/>
              </a:ext>
            </a:extLst>
          </p:cNvPr>
          <p:cNvSpPr>
            <a:spLocks noGrp="1"/>
          </p:cNvSpPr>
          <p:nvPr>
            <p:ph type="sldNum" sz="quarter" idx="12"/>
          </p:nvPr>
        </p:nvSpPr>
        <p:spPr/>
        <p:txBody>
          <a:bodyPr/>
          <a:lstStyle/>
          <a:p>
            <a:fld id="{F37C9149-8534-4E22-B433-4E7A7F77063F}" type="slidenum">
              <a:rPr lang="en-US" smtClean="0"/>
              <a:t>‹#›</a:t>
            </a:fld>
            <a:endParaRPr lang="en-US"/>
          </a:p>
        </p:txBody>
      </p:sp>
    </p:spTree>
    <p:extLst>
      <p:ext uri="{BB962C8B-B14F-4D97-AF65-F5344CB8AC3E}">
        <p14:creationId xmlns:p14="http://schemas.microsoft.com/office/powerpoint/2010/main" val="1462835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796108-839D-4997-9610-9DC62685156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029EA12-C747-409B-A499-75EAE46E204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A27DB5-069D-4150-A400-3F09F511F702}"/>
              </a:ext>
            </a:extLst>
          </p:cNvPr>
          <p:cNvSpPr>
            <a:spLocks noGrp="1"/>
          </p:cNvSpPr>
          <p:nvPr>
            <p:ph type="dt" sz="half" idx="10"/>
          </p:nvPr>
        </p:nvSpPr>
        <p:spPr/>
        <p:txBody>
          <a:bodyPr/>
          <a:lstStyle/>
          <a:p>
            <a:fld id="{6722AD19-3999-4B64-BF1B-EB67EA6B2087}" type="datetimeFigureOut">
              <a:rPr lang="en-US" smtClean="0"/>
              <a:t>11/3/2022</a:t>
            </a:fld>
            <a:endParaRPr lang="en-US"/>
          </a:p>
        </p:txBody>
      </p:sp>
      <p:sp>
        <p:nvSpPr>
          <p:cNvPr id="5" name="Footer Placeholder 4">
            <a:extLst>
              <a:ext uri="{FF2B5EF4-FFF2-40B4-BE49-F238E27FC236}">
                <a16:creationId xmlns:a16="http://schemas.microsoft.com/office/drawing/2014/main" id="{34C06840-C25C-4889-9929-35D4DD5700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F3ECDF-C238-4FCC-A92D-1C9D54F2CEE6}"/>
              </a:ext>
            </a:extLst>
          </p:cNvPr>
          <p:cNvSpPr>
            <a:spLocks noGrp="1"/>
          </p:cNvSpPr>
          <p:nvPr>
            <p:ph type="sldNum" sz="quarter" idx="12"/>
          </p:nvPr>
        </p:nvSpPr>
        <p:spPr/>
        <p:txBody>
          <a:bodyPr/>
          <a:lstStyle/>
          <a:p>
            <a:fld id="{F37C9149-8534-4E22-B433-4E7A7F77063F}" type="slidenum">
              <a:rPr lang="en-US" smtClean="0"/>
              <a:t>‹#›</a:t>
            </a:fld>
            <a:endParaRPr lang="en-US"/>
          </a:p>
        </p:txBody>
      </p:sp>
    </p:spTree>
    <p:extLst>
      <p:ext uri="{BB962C8B-B14F-4D97-AF65-F5344CB8AC3E}">
        <p14:creationId xmlns:p14="http://schemas.microsoft.com/office/powerpoint/2010/main" val="20977655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aragraph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ts val="4800"/>
              </a:lnSpc>
              <a:defRPr/>
            </a:lvl1pPr>
          </a:lstStyle>
          <a:p>
            <a:r>
              <a:rPr lang="en-US"/>
              <a:t>Click to edit Master title style</a:t>
            </a:r>
          </a:p>
        </p:txBody>
      </p:sp>
      <p:sp>
        <p:nvSpPr>
          <p:cNvPr id="3" name="Text Placeholder 3"/>
          <p:cNvSpPr>
            <a:spLocks noGrp="1"/>
          </p:cNvSpPr>
          <p:nvPr>
            <p:ph type="body" sz="quarter" idx="11"/>
          </p:nvPr>
        </p:nvSpPr>
        <p:spPr>
          <a:xfrm>
            <a:off x="609600" y="1901825"/>
            <a:ext cx="10972801" cy="4425950"/>
          </a:xfrm>
          <a:prstGeom prst="rect">
            <a:avLst/>
          </a:prstGeom>
        </p:spPr>
        <p:txBody>
          <a:bodyPr>
            <a:normAutofit/>
          </a:bodyPr>
          <a:lstStyle>
            <a:lvl1pPr marL="0" indent="0">
              <a:lnSpc>
                <a:spcPct val="100000"/>
              </a:lnSpc>
              <a:buNone/>
              <a:defRPr sz="1800"/>
            </a:lvl1pPr>
            <a:lvl2pPr marL="457200" indent="0">
              <a:lnSpc>
                <a:spcPct val="100000"/>
              </a:lnSpc>
              <a:buNone/>
              <a:defRPr sz="1800"/>
            </a:lvl2pPr>
            <a:lvl3pPr marL="914400" indent="0">
              <a:lnSpc>
                <a:spcPct val="100000"/>
              </a:lnSpc>
              <a:buNone/>
              <a:defRPr sz="1600"/>
            </a:lvl3pPr>
            <a:lvl4pPr marL="1371600" indent="0">
              <a:lnSpc>
                <a:spcPct val="100000"/>
              </a:lnSpc>
              <a:buNone/>
              <a:defRPr sz="1600"/>
            </a:lvl4pPr>
            <a:lvl5pPr marL="1828800" indent="0">
              <a:lnSpc>
                <a:spcPct val="100000"/>
              </a:lnSpc>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8"/>
          <p:cNvSpPr>
            <a:spLocks noGrp="1"/>
          </p:cNvSpPr>
          <p:nvPr>
            <p:ph type="body" sz="quarter" idx="12" hasCustomPrompt="1"/>
          </p:nvPr>
        </p:nvSpPr>
        <p:spPr>
          <a:xfrm>
            <a:off x="8703225" y="6583362"/>
            <a:ext cx="1354858" cy="244682"/>
          </a:xfrm>
          <a:prstGeom prst="rect">
            <a:avLst/>
          </a:prstGeom>
        </p:spPr>
        <p:txBody>
          <a:bodyPr vert="horz" wrap="none">
            <a:spAutoFit/>
          </a:bodyPr>
          <a:lstStyle>
            <a:lvl1pPr marL="0" indent="0" algn="r">
              <a:buNone/>
              <a:defRPr sz="1100">
                <a:solidFill>
                  <a:schemeClr val="accent5"/>
                </a:solidFill>
              </a:defRPr>
            </a:lvl1pPr>
          </a:lstStyle>
          <a:p>
            <a:pPr lvl="0"/>
            <a:r>
              <a:rPr lang="en-US" dirty="0"/>
              <a:t>Data Classification</a:t>
            </a:r>
          </a:p>
        </p:txBody>
      </p:sp>
    </p:spTree>
    <p:extLst>
      <p:ext uri="{BB962C8B-B14F-4D97-AF65-F5344CB8AC3E}">
        <p14:creationId xmlns:p14="http://schemas.microsoft.com/office/powerpoint/2010/main" val="11912068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image_2 column">
    <p:spTree>
      <p:nvGrpSpPr>
        <p:cNvPr id="1" name=""/>
        <p:cNvGrpSpPr/>
        <p:nvPr/>
      </p:nvGrpSpPr>
      <p:grpSpPr>
        <a:xfrm>
          <a:off x="0" y="0"/>
          <a:ext cx="0" cy="0"/>
          <a:chOff x="0" y="0"/>
          <a:chExt cx="0" cy="0"/>
        </a:xfrm>
      </p:grpSpPr>
      <p:sp>
        <p:nvSpPr>
          <p:cNvPr id="2" name="Title 1"/>
          <p:cNvSpPr>
            <a:spLocks noGrp="1"/>
          </p:cNvSpPr>
          <p:nvPr>
            <p:ph type="title"/>
          </p:nvPr>
        </p:nvSpPr>
        <p:spPr>
          <a:xfrm>
            <a:off x="609600" y="365125"/>
            <a:ext cx="10888134" cy="1325563"/>
          </a:xfrm>
        </p:spPr>
        <p:txBody>
          <a:bodyPr/>
          <a:lstStyle>
            <a:lvl1pPr>
              <a:lnSpc>
                <a:spcPts val="4800"/>
              </a:lnSpc>
              <a:defRPr/>
            </a:lvl1pPr>
          </a:lstStyle>
          <a:p>
            <a:r>
              <a:rPr lang="en-US"/>
              <a:t>Click to edit Master title style</a:t>
            </a:r>
          </a:p>
        </p:txBody>
      </p:sp>
      <p:sp>
        <p:nvSpPr>
          <p:cNvPr id="7" name="Content Placeholder 6"/>
          <p:cNvSpPr>
            <a:spLocks noGrp="1"/>
          </p:cNvSpPr>
          <p:nvPr>
            <p:ph sz="quarter" idx="11"/>
          </p:nvPr>
        </p:nvSpPr>
        <p:spPr>
          <a:xfrm>
            <a:off x="6215063" y="1901825"/>
            <a:ext cx="5282670" cy="4425950"/>
          </a:xfrm>
          <a:prstGeom prst="rect">
            <a:avLst/>
          </a:prstGeo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6"/>
          <p:cNvSpPr>
            <a:spLocks noGrp="1"/>
          </p:cNvSpPr>
          <p:nvPr>
            <p:ph sz="quarter" idx="12"/>
          </p:nvPr>
        </p:nvSpPr>
        <p:spPr>
          <a:xfrm>
            <a:off x="609600" y="1901825"/>
            <a:ext cx="5282670" cy="4425950"/>
          </a:xfrm>
          <a:prstGeom prst="rect">
            <a:avLst/>
          </a:prstGeo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8"/>
          <p:cNvSpPr>
            <a:spLocks noGrp="1"/>
          </p:cNvSpPr>
          <p:nvPr>
            <p:ph type="body" sz="quarter" idx="13" hasCustomPrompt="1"/>
          </p:nvPr>
        </p:nvSpPr>
        <p:spPr>
          <a:xfrm>
            <a:off x="8703225" y="6583362"/>
            <a:ext cx="1354858" cy="244682"/>
          </a:xfrm>
          <a:prstGeom prst="rect">
            <a:avLst/>
          </a:prstGeom>
        </p:spPr>
        <p:txBody>
          <a:bodyPr vert="horz" wrap="none">
            <a:spAutoFit/>
          </a:bodyPr>
          <a:lstStyle>
            <a:lvl1pPr marL="0" indent="0" algn="r">
              <a:buNone/>
              <a:defRPr sz="1100">
                <a:solidFill>
                  <a:schemeClr val="accent5"/>
                </a:solidFill>
              </a:defRPr>
            </a:lvl1pPr>
          </a:lstStyle>
          <a:p>
            <a:pPr lvl="0"/>
            <a:r>
              <a:rPr lang="en-US" dirty="0"/>
              <a:t>Data Classification</a:t>
            </a:r>
          </a:p>
        </p:txBody>
      </p:sp>
    </p:spTree>
    <p:extLst>
      <p:ext uri="{BB962C8B-B14F-4D97-AF65-F5344CB8AC3E}">
        <p14:creationId xmlns:p14="http://schemas.microsoft.com/office/powerpoint/2010/main" val="7967867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Paragraph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ts val="4800"/>
              </a:lnSpc>
              <a:defRPr/>
            </a:lvl1pPr>
          </a:lstStyle>
          <a:p>
            <a:r>
              <a:rPr lang="en-US"/>
              <a:t>Click to edit Master title style</a:t>
            </a:r>
          </a:p>
        </p:txBody>
      </p:sp>
      <p:sp>
        <p:nvSpPr>
          <p:cNvPr id="6" name="Text Placeholder 5">
            <a:extLst>
              <a:ext uri="{FF2B5EF4-FFF2-40B4-BE49-F238E27FC236}">
                <a16:creationId xmlns:a16="http://schemas.microsoft.com/office/drawing/2014/main" id="{FEFA9F48-32A9-47C1-BC2B-BBFAC4A269D0}"/>
              </a:ext>
            </a:extLst>
          </p:cNvPr>
          <p:cNvSpPr>
            <a:spLocks noGrp="1"/>
          </p:cNvSpPr>
          <p:nvPr>
            <p:ph type="body" sz="quarter" idx="10"/>
          </p:nvPr>
        </p:nvSpPr>
        <p:spPr>
          <a:xfrm>
            <a:off x="609600" y="1917700"/>
            <a:ext cx="10744200" cy="441325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86053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Paragraph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ts val="4800"/>
              </a:lnSpc>
              <a:defRPr/>
            </a:lvl1pPr>
          </a:lstStyle>
          <a:p>
            <a:r>
              <a:rPr lang="en-US"/>
              <a:t>Click to edit Master title style</a:t>
            </a:r>
          </a:p>
        </p:txBody>
      </p:sp>
      <p:sp>
        <p:nvSpPr>
          <p:cNvPr id="6" name="Text Placeholder 5">
            <a:extLst>
              <a:ext uri="{FF2B5EF4-FFF2-40B4-BE49-F238E27FC236}">
                <a16:creationId xmlns:a16="http://schemas.microsoft.com/office/drawing/2014/main" id="{FEFA9F48-32A9-47C1-BC2B-BBFAC4A269D0}"/>
              </a:ext>
            </a:extLst>
          </p:cNvPr>
          <p:cNvSpPr>
            <a:spLocks noGrp="1"/>
          </p:cNvSpPr>
          <p:nvPr>
            <p:ph type="body" sz="quarter" idx="10"/>
          </p:nvPr>
        </p:nvSpPr>
        <p:spPr>
          <a:xfrm>
            <a:off x="609600" y="1917700"/>
            <a:ext cx="10744200" cy="441325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81647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12192000" cy="6858000"/>
          </a:xfrm>
          <a:prstGeom prst="rect">
            <a:avLst/>
          </a:prstGeom>
          <a:solidFill>
            <a:schemeClr val="bg1">
              <a:lumMod val="95000"/>
            </a:schemeClr>
          </a:solidFill>
        </p:spPr>
        <p:txBody>
          <a:bodyPr/>
          <a:lstStyle/>
          <a:p>
            <a:r>
              <a:rPr lang="en-US"/>
              <a:t>Click icon to add picture</a:t>
            </a:r>
          </a:p>
        </p:txBody>
      </p:sp>
      <p:sp>
        <p:nvSpPr>
          <p:cNvPr id="12" name="Rectangle 5"/>
          <p:cNvSpPr/>
          <p:nvPr userDrawn="1"/>
        </p:nvSpPr>
        <p:spPr>
          <a:xfrm rot="10800000">
            <a:off x="10150548" y="6472863"/>
            <a:ext cx="2047392" cy="398263"/>
          </a:xfrm>
          <a:custGeom>
            <a:avLst/>
            <a:gdLst>
              <a:gd name="connsiteX0" fmla="*/ 0 w 1803485"/>
              <a:gd name="connsiteY0" fmla="*/ 0 h 354932"/>
              <a:gd name="connsiteX1" fmla="*/ 1803485 w 1803485"/>
              <a:gd name="connsiteY1" fmla="*/ 0 h 354932"/>
              <a:gd name="connsiteX2" fmla="*/ 1803485 w 1803485"/>
              <a:gd name="connsiteY2" fmla="*/ 354932 h 354932"/>
              <a:gd name="connsiteX3" fmla="*/ 0 w 1803485"/>
              <a:gd name="connsiteY3" fmla="*/ 354932 h 354932"/>
              <a:gd name="connsiteX4" fmla="*/ 0 w 1803485"/>
              <a:gd name="connsiteY4" fmla="*/ 0 h 354932"/>
              <a:gd name="connsiteX0" fmla="*/ 0 w 2008025"/>
              <a:gd name="connsiteY0" fmla="*/ 1 h 354933"/>
              <a:gd name="connsiteX1" fmla="*/ 2008025 w 2008025"/>
              <a:gd name="connsiteY1" fmla="*/ 0 h 354933"/>
              <a:gd name="connsiteX2" fmla="*/ 1803485 w 2008025"/>
              <a:gd name="connsiteY2" fmla="*/ 354933 h 354933"/>
              <a:gd name="connsiteX3" fmla="*/ 0 w 2008025"/>
              <a:gd name="connsiteY3" fmla="*/ 354933 h 354933"/>
              <a:gd name="connsiteX4" fmla="*/ 0 w 2008025"/>
              <a:gd name="connsiteY4" fmla="*/ 1 h 354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8025" h="354933">
                <a:moveTo>
                  <a:pt x="0" y="1"/>
                </a:moveTo>
                <a:lnTo>
                  <a:pt x="2008025" y="0"/>
                </a:lnTo>
                <a:lnTo>
                  <a:pt x="1803485" y="354933"/>
                </a:lnTo>
                <a:lnTo>
                  <a:pt x="0" y="354933"/>
                </a:lnTo>
                <a:lnTo>
                  <a:pt x="0" y="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72"/>
            <a:endParaRPr lang="en-US" sz="2400">
              <a:solidFill>
                <a:srgbClr val="FFFFFF"/>
              </a:solidFill>
            </a:endParaRPr>
          </a:p>
        </p:txBody>
      </p:sp>
      <p:sp>
        <p:nvSpPr>
          <p:cNvPr id="13" name="Slide Number Placeholder 4"/>
          <p:cNvSpPr txBox="1">
            <a:spLocks/>
          </p:cNvSpPr>
          <p:nvPr userDrawn="1"/>
        </p:nvSpPr>
        <p:spPr>
          <a:xfrm>
            <a:off x="11574065" y="6496013"/>
            <a:ext cx="617011" cy="366183"/>
          </a:xfrm>
          <a:prstGeom prst="rect">
            <a:avLst/>
          </a:prstGeom>
        </p:spPr>
        <p:txBody>
          <a:bodyPr vert="horz" lIns="121920" tIns="60960" rIns="121920" bIns="60960" rtlCol="0" anchor="ctr"/>
          <a:lstStyle>
            <a:defPPr>
              <a:defRPr lang="en-US"/>
            </a:defPPr>
            <a:lvl1pPr marL="0" algn="l" defTabSz="685663" rtl="0" eaLnBrk="1" latinLnBrk="0" hangingPunct="1">
              <a:defRPr sz="900" b="0" i="0" kern="1200">
                <a:solidFill>
                  <a:schemeClr val="tx1">
                    <a:tint val="75000"/>
                  </a:schemeClr>
                </a:solidFill>
                <a:latin typeface="Arial" charset="0"/>
                <a:ea typeface="Arial" charset="0"/>
                <a:cs typeface="Arial" charset="0"/>
              </a:defRPr>
            </a:lvl1pPr>
            <a:lvl2pPr marL="342831" algn="l" defTabSz="685663" rtl="0" eaLnBrk="1" latinLnBrk="0" hangingPunct="1">
              <a:defRPr sz="1350" kern="1200">
                <a:solidFill>
                  <a:schemeClr val="tx1"/>
                </a:solidFill>
                <a:latin typeface="+mn-lt"/>
                <a:ea typeface="+mn-ea"/>
                <a:cs typeface="+mn-cs"/>
              </a:defRPr>
            </a:lvl2pPr>
            <a:lvl3pPr marL="685663" algn="l" defTabSz="685663" rtl="0" eaLnBrk="1" latinLnBrk="0" hangingPunct="1">
              <a:defRPr sz="1350" kern="1200">
                <a:solidFill>
                  <a:schemeClr val="tx1"/>
                </a:solidFill>
                <a:latin typeface="+mn-lt"/>
                <a:ea typeface="+mn-ea"/>
                <a:cs typeface="+mn-cs"/>
              </a:defRPr>
            </a:lvl3pPr>
            <a:lvl4pPr marL="1028494" algn="l" defTabSz="685663" rtl="0" eaLnBrk="1" latinLnBrk="0" hangingPunct="1">
              <a:defRPr sz="1350" kern="1200">
                <a:solidFill>
                  <a:schemeClr val="tx1"/>
                </a:solidFill>
                <a:latin typeface="+mn-lt"/>
                <a:ea typeface="+mn-ea"/>
                <a:cs typeface="+mn-cs"/>
              </a:defRPr>
            </a:lvl4pPr>
            <a:lvl5pPr marL="1371326" algn="l" defTabSz="685663" rtl="0" eaLnBrk="1" latinLnBrk="0" hangingPunct="1">
              <a:defRPr sz="1350" kern="1200">
                <a:solidFill>
                  <a:schemeClr val="tx1"/>
                </a:solidFill>
                <a:latin typeface="+mn-lt"/>
                <a:ea typeface="+mn-ea"/>
                <a:cs typeface="+mn-cs"/>
              </a:defRPr>
            </a:lvl5pPr>
            <a:lvl6pPr marL="1714157" algn="l" defTabSz="685663" rtl="0" eaLnBrk="1" latinLnBrk="0" hangingPunct="1">
              <a:defRPr sz="1350" kern="1200">
                <a:solidFill>
                  <a:schemeClr val="tx1"/>
                </a:solidFill>
                <a:latin typeface="+mn-lt"/>
                <a:ea typeface="+mn-ea"/>
                <a:cs typeface="+mn-cs"/>
              </a:defRPr>
            </a:lvl6pPr>
            <a:lvl7pPr marL="2056989" algn="l" defTabSz="685663" rtl="0" eaLnBrk="1" latinLnBrk="0" hangingPunct="1">
              <a:defRPr sz="1350" kern="1200">
                <a:solidFill>
                  <a:schemeClr val="tx1"/>
                </a:solidFill>
                <a:latin typeface="+mn-lt"/>
                <a:ea typeface="+mn-ea"/>
                <a:cs typeface="+mn-cs"/>
              </a:defRPr>
            </a:lvl7pPr>
            <a:lvl8pPr marL="2399820" algn="l" defTabSz="685663" rtl="0" eaLnBrk="1" latinLnBrk="0" hangingPunct="1">
              <a:defRPr sz="1350" kern="1200">
                <a:solidFill>
                  <a:schemeClr val="tx1"/>
                </a:solidFill>
                <a:latin typeface="+mn-lt"/>
                <a:ea typeface="+mn-ea"/>
                <a:cs typeface="+mn-cs"/>
              </a:defRPr>
            </a:lvl8pPr>
            <a:lvl9pPr marL="2742651" algn="l" defTabSz="685663" rtl="0" eaLnBrk="1" latinLnBrk="0" hangingPunct="1">
              <a:defRPr sz="1350" kern="1200">
                <a:solidFill>
                  <a:schemeClr val="tx1"/>
                </a:solidFill>
                <a:latin typeface="+mn-lt"/>
                <a:ea typeface="+mn-ea"/>
                <a:cs typeface="+mn-cs"/>
              </a:defRPr>
            </a:lvl9pPr>
          </a:lstStyle>
          <a:p>
            <a:fld id="{E219BBCF-6562-0F4B-B1E4-C6BFB9DF245D}" type="slidenum">
              <a:rPr lang="en-US" sz="1333" smtClean="0">
                <a:solidFill>
                  <a:srgbClr val="FFFFFF"/>
                </a:solidFill>
              </a:rPr>
              <a:pPr/>
              <a:t>‹#›</a:t>
            </a:fld>
            <a:endParaRPr lang="en-US" sz="1333">
              <a:solidFill>
                <a:srgbClr val="FFFFFF"/>
              </a:solidFill>
            </a:endParaRPr>
          </a:p>
        </p:txBody>
      </p:sp>
      <p:pic>
        <p:nvPicPr>
          <p:cNvPr id="14" name="Picture 13"/>
          <p:cNvPicPr>
            <a:picLocks noChangeAspect="1"/>
          </p:cNvPicPr>
          <p:nvPr userDrawn="1"/>
        </p:nvPicPr>
        <p:blipFill rotWithShape="1">
          <a:blip r:embed="rId2" cstate="email">
            <a:extLst>
              <a:ext uri="{28A0092B-C50C-407E-A947-70E740481C1C}">
                <a14:useLocalDpi xmlns:a14="http://schemas.microsoft.com/office/drawing/2010/main"/>
              </a:ext>
            </a:extLst>
          </a:blip>
          <a:srcRect b="50000"/>
          <a:stretch/>
        </p:blipFill>
        <p:spPr>
          <a:xfrm>
            <a:off x="10565109" y="6622966"/>
            <a:ext cx="765552" cy="206703"/>
          </a:xfrm>
          <a:prstGeom prst="rect">
            <a:avLst/>
          </a:prstGeom>
        </p:spPr>
      </p:pic>
      <p:cxnSp>
        <p:nvCxnSpPr>
          <p:cNvPr id="15" name="Straight Connector 14"/>
          <p:cNvCxnSpPr/>
          <p:nvPr userDrawn="1"/>
        </p:nvCxnSpPr>
        <p:spPr>
          <a:xfrm>
            <a:off x="11518607" y="6575350"/>
            <a:ext cx="0" cy="209685"/>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 Placeholder 8"/>
          <p:cNvSpPr>
            <a:spLocks noGrp="1"/>
          </p:cNvSpPr>
          <p:nvPr>
            <p:ph type="body" sz="quarter" idx="12" hasCustomPrompt="1"/>
          </p:nvPr>
        </p:nvSpPr>
        <p:spPr>
          <a:xfrm>
            <a:off x="8703225" y="6583362"/>
            <a:ext cx="1354858" cy="244682"/>
          </a:xfrm>
          <a:prstGeom prst="rect">
            <a:avLst/>
          </a:prstGeom>
        </p:spPr>
        <p:txBody>
          <a:bodyPr vert="horz" wrap="none">
            <a:spAutoFit/>
          </a:bodyPr>
          <a:lstStyle>
            <a:lvl1pPr marL="0" indent="0" algn="r">
              <a:buNone/>
              <a:defRPr sz="1100">
                <a:solidFill>
                  <a:schemeClr val="accent5"/>
                </a:solidFill>
              </a:defRPr>
            </a:lvl1pPr>
          </a:lstStyle>
          <a:p>
            <a:pPr lvl="0"/>
            <a:r>
              <a:rPr lang="en-US" dirty="0"/>
              <a:t>Data Classification</a:t>
            </a:r>
          </a:p>
        </p:txBody>
      </p:sp>
    </p:spTree>
    <p:extLst>
      <p:ext uri="{BB962C8B-B14F-4D97-AF65-F5344CB8AC3E}">
        <p14:creationId xmlns:p14="http://schemas.microsoft.com/office/powerpoint/2010/main" val="2120072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9" name="Picture Placeholder 8"/>
          <p:cNvSpPr>
            <a:spLocks noGrp="1"/>
          </p:cNvSpPr>
          <p:nvPr>
            <p:ph type="pic" sz="quarter" idx="14" hasCustomPrompt="1"/>
          </p:nvPr>
        </p:nvSpPr>
        <p:spPr>
          <a:xfrm>
            <a:off x="4275875" y="1"/>
            <a:ext cx="7916125" cy="6884422"/>
          </a:xfrm>
          <a:custGeom>
            <a:avLst/>
            <a:gdLst>
              <a:gd name="connsiteX0" fmla="*/ 0 w 6081485"/>
              <a:gd name="connsiteY0" fmla="*/ 0 h 6861773"/>
              <a:gd name="connsiteX1" fmla="*/ 6081485 w 6081485"/>
              <a:gd name="connsiteY1" fmla="*/ 0 h 6861773"/>
              <a:gd name="connsiteX2" fmla="*/ 6081485 w 6081485"/>
              <a:gd name="connsiteY2" fmla="*/ 6861773 h 6861773"/>
              <a:gd name="connsiteX3" fmla="*/ 0 w 6081485"/>
              <a:gd name="connsiteY3" fmla="*/ 6861773 h 6861773"/>
              <a:gd name="connsiteX4" fmla="*/ 0 w 6081485"/>
              <a:gd name="connsiteY4" fmla="*/ 0 h 6861773"/>
              <a:gd name="connsiteX0" fmla="*/ 1828800 w 7910285"/>
              <a:gd name="connsiteY0" fmla="*/ 0 h 6872924"/>
              <a:gd name="connsiteX1" fmla="*/ 7910285 w 7910285"/>
              <a:gd name="connsiteY1" fmla="*/ 0 h 6872924"/>
              <a:gd name="connsiteX2" fmla="*/ 7910285 w 7910285"/>
              <a:gd name="connsiteY2" fmla="*/ 6861773 h 6872924"/>
              <a:gd name="connsiteX3" fmla="*/ 0 w 7910285"/>
              <a:gd name="connsiteY3" fmla="*/ 6872924 h 6872924"/>
              <a:gd name="connsiteX4" fmla="*/ 1828800 w 7910285"/>
              <a:gd name="connsiteY4" fmla="*/ 0 h 6872924"/>
              <a:gd name="connsiteX0" fmla="*/ 2598234 w 7910285"/>
              <a:gd name="connsiteY0" fmla="*/ 0 h 6884075"/>
              <a:gd name="connsiteX1" fmla="*/ 7910285 w 7910285"/>
              <a:gd name="connsiteY1" fmla="*/ 11151 h 6884075"/>
              <a:gd name="connsiteX2" fmla="*/ 7910285 w 7910285"/>
              <a:gd name="connsiteY2" fmla="*/ 6872924 h 6884075"/>
              <a:gd name="connsiteX3" fmla="*/ 0 w 7910285"/>
              <a:gd name="connsiteY3" fmla="*/ 6884075 h 6884075"/>
              <a:gd name="connsiteX4" fmla="*/ 2598234 w 7910285"/>
              <a:gd name="connsiteY4" fmla="*/ 0 h 6884075"/>
              <a:gd name="connsiteX0" fmla="*/ 2497873 w 7910285"/>
              <a:gd name="connsiteY0" fmla="*/ 0 h 6872924"/>
              <a:gd name="connsiteX1" fmla="*/ 7910285 w 7910285"/>
              <a:gd name="connsiteY1" fmla="*/ 0 h 6872924"/>
              <a:gd name="connsiteX2" fmla="*/ 7910285 w 7910285"/>
              <a:gd name="connsiteY2" fmla="*/ 6861773 h 6872924"/>
              <a:gd name="connsiteX3" fmla="*/ 0 w 7910285"/>
              <a:gd name="connsiteY3" fmla="*/ 6872924 h 6872924"/>
              <a:gd name="connsiteX4" fmla="*/ 2497873 w 7910285"/>
              <a:gd name="connsiteY4" fmla="*/ 0 h 6872924"/>
              <a:gd name="connsiteX0" fmla="*/ 2531327 w 7943739"/>
              <a:gd name="connsiteY0" fmla="*/ 0 h 6884075"/>
              <a:gd name="connsiteX1" fmla="*/ 7943739 w 7943739"/>
              <a:gd name="connsiteY1" fmla="*/ 0 h 6884075"/>
              <a:gd name="connsiteX2" fmla="*/ 7943739 w 7943739"/>
              <a:gd name="connsiteY2" fmla="*/ 6861773 h 6884075"/>
              <a:gd name="connsiteX3" fmla="*/ 0 w 7943739"/>
              <a:gd name="connsiteY3" fmla="*/ 6884075 h 6884075"/>
              <a:gd name="connsiteX4" fmla="*/ 2531327 w 7943739"/>
              <a:gd name="connsiteY4" fmla="*/ 0 h 6884075"/>
              <a:gd name="connsiteX0" fmla="*/ 2563132 w 7975544"/>
              <a:gd name="connsiteY0" fmla="*/ 0 h 6892026"/>
              <a:gd name="connsiteX1" fmla="*/ 7975544 w 7975544"/>
              <a:gd name="connsiteY1" fmla="*/ 0 h 6892026"/>
              <a:gd name="connsiteX2" fmla="*/ 7975544 w 7975544"/>
              <a:gd name="connsiteY2" fmla="*/ 6861773 h 6892026"/>
              <a:gd name="connsiteX3" fmla="*/ 0 w 7975544"/>
              <a:gd name="connsiteY3" fmla="*/ 6892026 h 6892026"/>
              <a:gd name="connsiteX4" fmla="*/ 2563132 w 7975544"/>
              <a:gd name="connsiteY4" fmla="*/ 0 h 6892026"/>
              <a:gd name="connsiteX0" fmla="*/ 2544008 w 7956420"/>
              <a:gd name="connsiteY0" fmla="*/ 0 h 6861773"/>
              <a:gd name="connsiteX1" fmla="*/ 7956420 w 7956420"/>
              <a:gd name="connsiteY1" fmla="*/ 0 h 6861773"/>
              <a:gd name="connsiteX2" fmla="*/ 7956420 w 7956420"/>
              <a:gd name="connsiteY2" fmla="*/ 6861773 h 6861773"/>
              <a:gd name="connsiteX3" fmla="*/ 0 w 7956420"/>
              <a:gd name="connsiteY3" fmla="*/ 6854051 h 6861773"/>
              <a:gd name="connsiteX4" fmla="*/ 2544008 w 7956420"/>
              <a:gd name="connsiteY4" fmla="*/ 0 h 6861773"/>
              <a:gd name="connsiteX0" fmla="*/ 2534446 w 7946858"/>
              <a:gd name="connsiteY0" fmla="*/ 0 h 6861773"/>
              <a:gd name="connsiteX1" fmla="*/ 7946858 w 7946858"/>
              <a:gd name="connsiteY1" fmla="*/ 0 h 6861773"/>
              <a:gd name="connsiteX2" fmla="*/ 7946858 w 7946858"/>
              <a:gd name="connsiteY2" fmla="*/ 6861773 h 6861773"/>
              <a:gd name="connsiteX3" fmla="*/ 0 w 7946858"/>
              <a:gd name="connsiteY3" fmla="*/ 6844558 h 6861773"/>
              <a:gd name="connsiteX4" fmla="*/ 2534446 w 7946858"/>
              <a:gd name="connsiteY4" fmla="*/ 0 h 6861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6858" h="6861773">
                <a:moveTo>
                  <a:pt x="2534446" y="0"/>
                </a:moveTo>
                <a:lnTo>
                  <a:pt x="7946858" y="0"/>
                </a:lnTo>
                <a:lnTo>
                  <a:pt x="7946858" y="6861773"/>
                </a:lnTo>
                <a:lnTo>
                  <a:pt x="0" y="6844558"/>
                </a:lnTo>
                <a:lnTo>
                  <a:pt x="2534446" y="0"/>
                </a:lnTo>
                <a:close/>
              </a:path>
            </a:pathLst>
          </a:custGeom>
          <a:solidFill>
            <a:schemeClr val="bg1">
              <a:lumMod val="95000"/>
            </a:schemeClr>
          </a:solidFill>
        </p:spPr>
        <p:txBody>
          <a:bodyPr>
            <a:normAutofit/>
          </a:bodyPr>
          <a:lstStyle>
            <a:lvl1pPr>
              <a:defRPr sz="1400" baseline="0"/>
            </a:lvl1pPr>
          </a:lstStyle>
          <a:p>
            <a:r>
              <a:rPr lang="en-US"/>
              <a:t>Drag picture to placeholder or click icon to add. </a:t>
            </a:r>
          </a:p>
        </p:txBody>
      </p:sp>
      <p:sp>
        <p:nvSpPr>
          <p:cNvPr id="12" name="Text Placeholder 15">
            <a:extLst>
              <a:ext uri="{FF2B5EF4-FFF2-40B4-BE49-F238E27FC236}">
                <a16:creationId xmlns:a16="http://schemas.microsoft.com/office/drawing/2014/main" id="{4D498B6C-2CA0-0748-95AA-FE48D85B9B2A}"/>
              </a:ext>
            </a:extLst>
          </p:cNvPr>
          <p:cNvSpPr>
            <a:spLocks noGrp="1"/>
          </p:cNvSpPr>
          <p:nvPr>
            <p:ph type="body" sz="quarter" idx="17" hasCustomPrompt="1"/>
          </p:nvPr>
        </p:nvSpPr>
        <p:spPr>
          <a:xfrm>
            <a:off x="494046" y="4691883"/>
            <a:ext cx="3963472" cy="490538"/>
          </a:xfrm>
          <a:prstGeom prst="rect">
            <a:avLst/>
          </a:prstGeom>
        </p:spPr>
        <p:txBody>
          <a:bodyPr anchor="t"/>
          <a:lstStyle>
            <a:lvl1pPr marL="0" indent="0">
              <a:lnSpc>
                <a:spcPct val="100000"/>
              </a:lnSpc>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a:spcBef>
                <a:spcPts val="0"/>
              </a:spcBef>
            </a:pPr>
            <a:r>
              <a:rPr lang="en-US">
                <a:latin typeface="Arial"/>
                <a:cs typeface="Arial"/>
              </a:rPr>
              <a:t>DATE TIME Eastern Time / TIME Pacific Time</a:t>
            </a:r>
            <a:br>
              <a:rPr lang="en-US">
                <a:latin typeface="Arial"/>
                <a:cs typeface="Arial"/>
              </a:rPr>
            </a:br>
            <a:r>
              <a:rPr lang="en-US">
                <a:latin typeface="Arial"/>
                <a:cs typeface="Arial"/>
              </a:rPr>
              <a:t>(1 PDH issued by Cummins Inc.)</a:t>
            </a:r>
          </a:p>
        </p:txBody>
      </p:sp>
      <p:sp>
        <p:nvSpPr>
          <p:cNvPr id="14" name="Title 32">
            <a:extLst>
              <a:ext uri="{FF2B5EF4-FFF2-40B4-BE49-F238E27FC236}">
                <a16:creationId xmlns:a16="http://schemas.microsoft.com/office/drawing/2014/main" id="{399013B4-CB39-7249-B5BF-7ABD684C2023}"/>
              </a:ext>
            </a:extLst>
          </p:cNvPr>
          <p:cNvSpPr>
            <a:spLocks noGrp="1"/>
          </p:cNvSpPr>
          <p:nvPr>
            <p:ph type="ctrTitle" hasCustomPrompt="1"/>
          </p:nvPr>
        </p:nvSpPr>
        <p:spPr>
          <a:xfrm>
            <a:off x="494046" y="677136"/>
            <a:ext cx="5241736" cy="2043762"/>
          </a:xfrm>
        </p:spPr>
        <p:txBody>
          <a:bodyPr anchor="t">
            <a:normAutofit/>
          </a:bodyPr>
          <a:lstStyle>
            <a:lvl1pPr fontAlgn="b">
              <a:lnSpc>
                <a:spcPts val="4400"/>
              </a:lnSpc>
              <a:defRPr sz="4800" b="1" i="0" spc="-150">
                <a:latin typeface="Arial Black" panose="020B0604020202020204" pitchFamily="34" charset="0"/>
                <a:cs typeface="Arial Black" panose="020B0604020202020204" pitchFamily="34" charset="0"/>
              </a:defRPr>
            </a:lvl1pPr>
          </a:lstStyle>
          <a:p>
            <a:r>
              <a:rPr lang="en-US"/>
              <a:t>PRESENTATION TITLE</a:t>
            </a:r>
          </a:p>
        </p:txBody>
      </p:sp>
      <p:sp>
        <p:nvSpPr>
          <p:cNvPr id="15" name="Text Placeholder 13">
            <a:extLst>
              <a:ext uri="{FF2B5EF4-FFF2-40B4-BE49-F238E27FC236}">
                <a16:creationId xmlns:a16="http://schemas.microsoft.com/office/drawing/2014/main" id="{2045CAA0-F484-9C4A-83DD-AC574DD6891A}"/>
              </a:ext>
            </a:extLst>
          </p:cNvPr>
          <p:cNvSpPr>
            <a:spLocks noGrp="1"/>
          </p:cNvSpPr>
          <p:nvPr>
            <p:ph type="body" sz="quarter" idx="16" hasCustomPrompt="1"/>
          </p:nvPr>
        </p:nvSpPr>
        <p:spPr>
          <a:xfrm>
            <a:off x="494046" y="3119688"/>
            <a:ext cx="4294085" cy="1376797"/>
          </a:xfrm>
          <a:prstGeom prst="rect">
            <a:avLst/>
          </a:prstGeom>
        </p:spPr>
        <p:txBody>
          <a:bodyPr anchor="t"/>
          <a:lstStyle>
            <a:lvl1pPr marL="0" indent="0">
              <a:lnSpc>
                <a:spcPts val="2400"/>
              </a:lnSpc>
              <a:buNone/>
              <a:defRPr sz="2400" b="1">
                <a:solidFill>
                  <a:srgbClr val="E92628"/>
                </a:solidFill>
              </a:defRPr>
            </a:lvl1pPr>
          </a:lstStyle>
          <a:p>
            <a:pPr lvl="0"/>
            <a:r>
              <a:rPr lang="en-US"/>
              <a:t>PowerHour webinar series for consulting engineers</a:t>
            </a:r>
            <a:br>
              <a:rPr lang="en-US"/>
            </a:br>
            <a:r>
              <a:rPr lang="en-US"/>
              <a:t>Experts you trust. Excellence you count on.</a:t>
            </a:r>
          </a:p>
        </p:txBody>
      </p:sp>
      <p:pic>
        <p:nvPicPr>
          <p:cNvPr id="8" name="Picture 7">
            <a:extLst>
              <a:ext uri="{FF2B5EF4-FFF2-40B4-BE49-F238E27FC236}">
                <a16:creationId xmlns:a16="http://schemas.microsoft.com/office/drawing/2014/main" id="{FFB454A8-248D-0947-9C79-0456FFBAC77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616" y="5307980"/>
            <a:ext cx="995088" cy="872884"/>
          </a:xfrm>
          <a:prstGeom prst="rect">
            <a:avLst/>
          </a:prstGeom>
        </p:spPr>
      </p:pic>
      <p:pic>
        <p:nvPicPr>
          <p:cNvPr id="5" name="Picture 4">
            <a:extLst>
              <a:ext uri="{FF2B5EF4-FFF2-40B4-BE49-F238E27FC236}">
                <a16:creationId xmlns:a16="http://schemas.microsoft.com/office/drawing/2014/main" id="{6C6B960A-8D6D-9848-A633-18CF720557D4}"/>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298312" y="677136"/>
            <a:ext cx="2130852" cy="5311069"/>
          </a:xfrm>
          <a:prstGeom prst="rect">
            <a:avLst/>
          </a:prstGeom>
        </p:spPr>
      </p:pic>
      <p:pic>
        <p:nvPicPr>
          <p:cNvPr id="10" name="Picture 9">
            <a:extLst>
              <a:ext uri="{FF2B5EF4-FFF2-40B4-BE49-F238E27FC236}">
                <a16:creationId xmlns:a16="http://schemas.microsoft.com/office/drawing/2014/main" id="{A969A323-BE0B-A640-AC3A-B9CB05E768B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457518" y="4799017"/>
            <a:ext cx="2000683" cy="2000683"/>
          </a:xfrm>
          <a:prstGeom prst="rect">
            <a:avLst/>
          </a:prstGeom>
        </p:spPr>
      </p:pic>
    </p:spTree>
    <p:extLst>
      <p:ext uri="{BB962C8B-B14F-4D97-AF65-F5344CB8AC3E}">
        <p14:creationId xmlns:p14="http://schemas.microsoft.com/office/powerpoint/2010/main" val="4145136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Paragraph text">
    <p:spTree>
      <p:nvGrpSpPr>
        <p:cNvPr id="1" name=""/>
        <p:cNvGrpSpPr/>
        <p:nvPr/>
      </p:nvGrpSpPr>
      <p:grpSpPr>
        <a:xfrm>
          <a:off x="0" y="0"/>
          <a:ext cx="0" cy="0"/>
          <a:chOff x="0" y="0"/>
          <a:chExt cx="0" cy="0"/>
        </a:xfrm>
      </p:grpSpPr>
      <p:sp>
        <p:nvSpPr>
          <p:cNvPr id="3" name="Text Placeholder 3"/>
          <p:cNvSpPr>
            <a:spLocks noGrp="1"/>
          </p:cNvSpPr>
          <p:nvPr>
            <p:ph type="body" sz="quarter" idx="11"/>
          </p:nvPr>
        </p:nvSpPr>
        <p:spPr>
          <a:xfrm>
            <a:off x="609600" y="1901825"/>
            <a:ext cx="10972801" cy="4425950"/>
          </a:xfrm>
          <a:prstGeom prst="rect">
            <a:avLst/>
          </a:prstGeom>
        </p:spPr>
        <p:txBody>
          <a:bodyPr>
            <a:normAutofit/>
          </a:bodyPr>
          <a:lstStyle>
            <a:lvl1pPr marL="0" indent="0">
              <a:lnSpc>
                <a:spcPct val="100000"/>
              </a:lnSpc>
              <a:buNone/>
              <a:defRPr sz="1800"/>
            </a:lvl1pPr>
            <a:lvl2pPr marL="457200" indent="0">
              <a:lnSpc>
                <a:spcPct val="100000"/>
              </a:lnSpc>
              <a:buNone/>
              <a:defRPr sz="1800"/>
            </a:lvl2pPr>
            <a:lvl3pPr marL="914400" indent="0">
              <a:lnSpc>
                <a:spcPct val="100000"/>
              </a:lnSpc>
              <a:buNone/>
              <a:defRPr sz="1600"/>
            </a:lvl3pPr>
            <a:lvl4pPr marL="1371600" indent="0">
              <a:lnSpc>
                <a:spcPct val="100000"/>
              </a:lnSpc>
              <a:buNone/>
              <a:defRPr sz="1600"/>
            </a:lvl4pPr>
            <a:lvl5pPr marL="1828800" indent="0">
              <a:lnSpc>
                <a:spcPct val="100000"/>
              </a:lnSpc>
              <a:buNone/>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4">
            <a:extLst>
              <a:ext uri="{FF2B5EF4-FFF2-40B4-BE49-F238E27FC236}">
                <a16:creationId xmlns:a16="http://schemas.microsoft.com/office/drawing/2014/main" id="{74E7206B-6F80-4FBE-B1AF-5397431319C5}"/>
              </a:ext>
            </a:extLst>
          </p:cNvPr>
          <p:cNvSpPr>
            <a:spLocks noGrp="1"/>
          </p:cNvSpPr>
          <p:nvPr>
            <p:ph type="title"/>
          </p:nvPr>
        </p:nvSpPr>
        <p:spPr/>
        <p:txBody>
          <a:bodyPr>
            <a:normAutofit/>
          </a:bodyPr>
          <a:lstStyle>
            <a:lvl1pPr algn="l" defTabSz="914400" rtl="0" eaLnBrk="1" latinLnBrk="0" hangingPunct="1">
              <a:lnSpc>
                <a:spcPts val="4800"/>
              </a:lnSpc>
              <a:spcBef>
                <a:spcPct val="0"/>
              </a:spcBef>
              <a:buNone/>
              <a:defRPr lang="en-US" sz="4400" b="1" i="0" kern="1200" dirty="0">
                <a:solidFill>
                  <a:schemeClr val="tx1"/>
                </a:solidFill>
                <a:latin typeface="Arial" charset="0"/>
                <a:ea typeface="Arial" charset="0"/>
                <a:cs typeface="Arial" charset="0"/>
              </a:defRPr>
            </a:lvl1pPr>
          </a:lstStyle>
          <a:p>
            <a:r>
              <a:rPr lang="en-US" dirty="0"/>
              <a:t>Click to edit Master title style</a:t>
            </a:r>
          </a:p>
        </p:txBody>
      </p:sp>
      <p:sp>
        <p:nvSpPr>
          <p:cNvPr id="6" name="Footer Placeholder 5">
            <a:extLst>
              <a:ext uri="{FF2B5EF4-FFF2-40B4-BE49-F238E27FC236}">
                <a16:creationId xmlns:a16="http://schemas.microsoft.com/office/drawing/2014/main" id="{5CAED1ED-7E8A-4F6A-A3EE-EECA0EB97D4C}"/>
              </a:ext>
            </a:extLst>
          </p:cNvPr>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34205082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ts val="4800"/>
              </a:lnSpc>
              <a:defRPr/>
            </a:lvl1pPr>
          </a:lstStyle>
          <a:p>
            <a:r>
              <a:rPr lang="en-US"/>
              <a:t>Click to edit Master title style</a:t>
            </a:r>
          </a:p>
        </p:txBody>
      </p:sp>
      <p:sp>
        <p:nvSpPr>
          <p:cNvPr id="4" name="Footer Placeholder 3">
            <a:extLst>
              <a:ext uri="{FF2B5EF4-FFF2-40B4-BE49-F238E27FC236}">
                <a16:creationId xmlns:a16="http://schemas.microsoft.com/office/drawing/2014/main" id="{C7C58238-31B5-4243-8F87-DEBF85C12ED3}"/>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3251568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901FB-8F00-475A-A4BD-F2BCC7E24B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83694C-C8CB-48B6-A60B-97CB9B20D58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DFAE7F-12C6-43C4-BE5D-DEFB98187CD9}"/>
              </a:ext>
            </a:extLst>
          </p:cNvPr>
          <p:cNvSpPr>
            <a:spLocks noGrp="1"/>
          </p:cNvSpPr>
          <p:nvPr>
            <p:ph type="dt" sz="half" idx="10"/>
          </p:nvPr>
        </p:nvSpPr>
        <p:spPr/>
        <p:txBody>
          <a:bodyPr/>
          <a:lstStyle/>
          <a:p>
            <a:fld id="{6722AD19-3999-4B64-BF1B-EB67EA6B2087}" type="datetimeFigureOut">
              <a:rPr lang="en-US" smtClean="0"/>
              <a:t>11/3/2022</a:t>
            </a:fld>
            <a:endParaRPr lang="en-US"/>
          </a:p>
        </p:txBody>
      </p:sp>
      <p:sp>
        <p:nvSpPr>
          <p:cNvPr id="5" name="Footer Placeholder 4">
            <a:extLst>
              <a:ext uri="{FF2B5EF4-FFF2-40B4-BE49-F238E27FC236}">
                <a16:creationId xmlns:a16="http://schemas.microsoft.com/office/drawing/2014/main" id="{542FD880-ECC3-4B7D-B6A3-70127A1ADE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0C766B-F4B8-4BFE-865C-4C36255101F3}"/>
              </a:ext>
            </a:extLst>
          </p:cNvPr>
          <p:cNvSpPr>
            <a:spLocks noGrp="1"/>
          </p:cNvSpPr>
          <p:nvPr>
            <p:ph type="sldNum" sz="quarter" idx="12"/>
          </p:nvPr>
        </p:nvSpPr>
        <p:spPr/>
        <p:txBody>
          <a:bodyPr/>
          <a:lstStyle/>
          <a:p>
            <a:fld id="{F37C9149-8534-4E22-B433-4E7A7F77063F}" type="slidenum">
              <a:rPr lang="en-US" smtClean="0"/>
              <a:t>‹#›</a:t>
            </a:fld>
            <a:endParaRPr lang="en-US"/>
          </a:p>
        </p:txBody>
      </p:sp>
    </p:spTree>
    <p:extLst>
      <p:ext uri="{BB962C8B-B14F-4D97-AF65-F5344CB8AC3E}">
        <p14:creationId xmlns:p14="http://schemas.microsoft.com/office/powerpoint/2010/main" val="1484171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65041-307A-44FD-95F3-95A8C53DE43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D1AA868-1689-4BA9-8874-40E95B6099F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D18806B-0775-430F-8243-AE7583C87717}"/>
              </a:ext>
            </a:extLst>
          </p:cNvPr>
          <p:cNvSpPr>
            <a:spLocks noGrp="1"/>
          </p:cNvSpPr>
          <p:nvPr>
            <p:ph type="dt" sz="half" idx="10"/>
          </p:nvPr>
        </p:nvSpPr>
        <p:spPr/>
        <p:txBody>
          <a:bodyPr/>
          <a:lstStyle/>
          <a:p>
            <a:fld id="{6722AD19-3999-4B64-BF1B-EB67EA6B2087}" type="datetimeFigureOut">
              <a:rPr lang="en-US" smtClean="0"/>
              <a:t>11/3/2022</a:t>
            </a:fld>
            <a:endParaRPr lang="en-US"/>
          </a:p>
        </p:txBody>
      </p:sp>
      <p:sp>
        <p:nvSpPr>
          <p:cNvPr id="5" name="Footer Placeholder 4">
            <a:extLst>
              <a:ext uri="{FF2B5EF4-FFF2-40B4-BE49-F238E27FC236}">
                <a16:creationId xmlns:a16="http://schemas.microsoft.com/office/drawing/2014/main" id="{DBCB1845-5D0B-41B6-A9B0-5AB3E8254F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CF8868-A551-4911-B262-12A99C4D1F05}"/>
              </a:ext>
            </a:extLst>
          </p:cNvPr>
          <p:cNvSpPr>
            <a:spLocks noGrp="1"/>
          </p:cNvSpPr>
          <p:nvPr>
            <p:ph type="sldNum" sz="quarter" idx="12"/>
          </p:nvPr>
        </p:nvSpPr>
        <p:spPr/>
        <p:txBody>
          <a:bodyPr/>
          <a:lstStyle/>
          <a:p>
            <a:fld id="{F37C9149-8534-4E22-B433-4E7A7F77063F}" type="slidenum">
              <a:rPr lang="en-US" smtClean="0"/>
              <a:t>‹#›</a:t>
            </a:fld>
            <a:endParaRPr lang="en-US"/>
          </a:p>
        </p:txBody>
      </p:sp>
    </p:spTree>
    <p:extLst>
      <p:ext uri="{BB962C8B-B14F-4D97-AF65-F5344CB8AC3E}">
        <p14:creationId xmlns:p14="http://schemas.microsoft.com/office/powerpoint/2010/main" val="3180189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498646-65A8-41C3-AF1A-1DC61880DD7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03BFC3-B3AE-4688-B547-63408E10FD4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A854D79-8FBD-4A2D-BCB0-4586B46D952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E62C2AF-62BA-4049-AF09-A3BC71BA340B}"/>
              </a:ext>
            </a:extLst>
          </p:cNvPr>
          <p:cNvSpPr>
            <a:spLocks noGrp="1"/>
          </p:cNvSpPr>
          <p:nvPr>
            <p:ph type="dt" sz="half" idx="10"/>
          </p:nvPr>
        </p:nvSpPr>
        <p:spPr/>
        <p:txBody>
          <a:bodyPr/>
          <a:lstStyle/>
          <a:p>
            <a:fld id="{6722AD19-3999-4B64-BF1B-EB67EA6B2087}" type="datetimeFigureOut">
              <a:rPr lang="en-US" smtClean="0"/>
              <a:t>11/3/2022</a:t>
            </a:fld>
            <a:endParaRPr lang="en-US"/>
          </a:p>
        </p:txBody>
      </p:sp>
      <p:sp>
        <p:nvSpPr>
          <p:cNvPr id="6" name="Footer Placeholder 5">
            <a:extLst>
              <a:ext uri="{FF2B5EF4-FFF2-40B4-BE49-F238E27FC236}">
                <a16:creationId xmlns:a16="http://schemas.microsoft.com/office/drawing/2014/main" id="{3FA2E403-A76F-4C11-ADF5-7C8F49D99C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FE32F1-7853-4062-9F85-CD0F655654DC}"/>
              </a:ext>
            </a:extLst>
          </p:cNvPr>
          <p:cNvSpPr>
            <a:spLocks noGrp="1"/>
          </p:cNvSpPr>
          <p:nvPr>
            <p:ph type="sldNum" sz="quarter" idx="12"/>
          </p:nvPr>
        </p:nvSpPr>
        <p:spPr/>
        <p:txBody>
          <a:bodyPr/>
          <a:lstStyle/>
          <a:p>
            <a:fld id="{F37C9149-8534-4E22-B433-4E7A7F77063F}" type="slidenum">
              <a:rPr lang="en-US" smtClean="0"/>
              <a:t>‹#›</a:t>
            </a:fld>
            <a:endParaRPr lang="en-US"/>
          </a:p>
        </p:txBody>
      </p:sp>
    </p:spTree>
    <p:extLst>
      <p:ext uri="{BB962C8B-B14F-4D97-AF65-F5344CB8AC3E}">
        <p14:creationId xmlns:p14="http://schemas.microsoft.com/office/powerpoint/2010/main" val="2483583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BB852-E9D5-4EEA-BD9A-11DB4B38CF7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E7C17EB-9B8A-4652-AEB4-49D5772C7D7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FEF9261-A02D-45AD-AA32-108F95FEBB30}"/>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0FBA856-0FCA-4D65-94AF-0A4AB1F3577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08CAECE-F660-4ACE-A758-E3BED66F9FC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016649F-7E1E-4718-A1B3-3465B98FC9FD}"/>
              </a:ext>
            </a:extLst>
          </p:cNvPr>
          <p:cNvSpPr>
            <a:spLocks noGrp="1"/>
          </p:cNvSpPr>
          <p:nvPr>
            <p:ph type="dt" sz="half" idx="10"/>
          </p:nvPr>
        </p:nvSpPr>
        <p:spPr/>
        <p:txBody>
          <a:bodyPr/>
          <a:lstStyle/>
          <a:p>
            <a:fld id="{6722AD19-3999-4B64-BF1B-EB67EA6B2087}" type="datetimeFigureOut">
              <a:rPr lang="en-US" smtClean="0"/>
              <a:t>11/3/2022</a:t>
            </a:fld>
            <a:endParaRPr lang="en-US"/>
          </a:p>
        </p:txBody>
      </p:sp>
      <p:sp>
        <p:nvSpPr>
          <p:cNvPr id="8" name="Footer Placeholder 7">
            <a:extLst>
              <a:ext uri="{FF2B5EF4-FFF2-40B4-BE49-F238E27FC236}">
                <a16:creationId xmlns:a16="http://schemas.microsoft.com/office/drawing/2014/main" id="{A17FCFC9-02DD-40CF-9DFE-D9C83E0459A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128B62A-E0F6-497F-AA4F-41CFF2B9A23E}"/>
              </a:ext>
            </a:extLst>
          </p:cNvPr>
          <p:cNvSpPr>
            <a:spLocks noGrp="1"/>
          </p:cNvSpPr>
          <p:nvPr>
            <p:ph type="sldNum" sz="quarter" idx="12"/>
          </p:nvPr>
        </p:nvSpPr>
        <p:spPr/>
        <p:txBody>
          <a:bodyPr/>
          <a:lstStyle/>
          <a:p>
            <a:fld id="{F37C9149-8534-4E22-B433-4E7A7F77063F}" type="slidenum">
              <a:rPr lang="en-US" smtClean="0"/>
              <a:t>‹#›</a:t>
            </a:fld>
            <a:endParaRPr lang="en-US"/>
          </a:p>
        </p:txBody>
      </p:sp>
    </p:spTree>
    <p:extLst>
      <p:ext uri="{BB962C8B-B14F-4D97-AF65-F5344CB8AC3E}">
        <p14:creationId xmlns:p14="http://schemas.microsoft.com/office/powerpoint/2010/main" val="3044352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132461-0FAA-4DE3-8B15-6993E17E137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1176811-3169-460C-BEE8-378253924AFD}"/>
              </a:ext>
            </a:extLst>
          </p:cNvPr>
          <p:cNvSpPr>
            <a:spLocks noGrp="1"/>
          </p:cNvSpPr>
          <p:nvPr>
            <p:ph type="dt" sz="half" idx="10"/>
          </p:nvPr>
        </p:nvSpPr>
        <p:spPr/>
        <p:txBody>
          <a:bodyPr/>
          <a:lstStyle/>
          <a:p>
            <a:fld id="{6722AD19-3999-4B64-BF1B-EB67EA6B2087}" type="datetimeFigureOut">
              <a:rPr lang="en-US" smtClean="0"/>
              <a:t>11/3/2022</a:t>
            </a:fld>
            <a:endParaRPr lang="en-US"/>
          </a:p>
        </p:txBody>
      </p:sp>
      <p:sp>
        <p:nvSpPr>
          <p:cNvPr id="4" name="Footer Placeholder 3">
            <a:extLst>
              <a:ext uri="{FF2B5EF4-FFF2-40B4-BE49-F238E27FC236}">
                <a16:creationId xmlns:a16="http://schemas.microsoft.com/office/drawing/2014/main" id="{6582FC89-D8D6-4372-B754-517D2B57933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86129F7-1FD2-445B-A2EC-A888FC934ED8}"/>
              </a:ext>
            </a:extLst>
          </p:cNvPr>
          <p:cNvSpPr>
            <a:spLocks noGrp="1"/>
          </p:cNvSpPr>
          <p:nvPr>
            <p:ph type="sldNum" sz="quarter" idx="12"/>
          </p:nvPr>
        </p:nvSpPr>
        <p:spPr/>
        <p:txBody>
          <a:bodyPr/>
          <a:lstStyle/>
          <a:p>
            <a:fld id="{F37C9149-8534-4E22-B433-4E7A7F77063F}" type="slidenum">
              <a:rPr lang="en-US" smtClean="0"/>
              <a:t>‹#›</a:t>
            </a:fld>
            <a:endParaRPr lang="en-US"/>
          </a:p>
        </p:txBody>
      </p:sp>
    </p:spTree>
    <p:extLst>
      <p:ext uri="{BB962C8B-B14F-4D97-AF65-F5344CB8AC3E}">
        <p14:creationId xmlns:p14="http://schemas.microsoft.com/office/powerpoint/2010/main" val="1431653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B5DB8F4-2488-4539-B360-33ECCCCBE915}"/>
              </a:ext>
            </a:extLst>
          </p:cNvPr>
          <p:cNvSpPr>
            <a:spLocks noGrp="1"/>
          </p:cNvSpPr>
          <p:nvPr>
            <p:ph type="dt" sz="half" idx="10"/>
          </p:nvPr>
        </p:nvSpPr>
        <p:spPr/>
        <p:txBody>
          <a:bodyPr/>
          <a:lstStyle/>
          <a:p>
            <a:fld id="{6722AD19-3999-4B64-BF1B-EB67EA6B2087}" type="datetimeFigureOut">
              <a:rPr lang="en-US" smtClean="0"/>
              <a:t>11/3/2022</a:t>
            </a:fld>
            <a:endParaRPr lang="en-US"/>
          </a:p>
        </p:txBody>
      </p:sp>
      <p:sp>
        <p:nvSpPr>
          <p:cNvPr id="3" name="Footer Placeholder 2">
            <a:extLst>
              <a:ext uri="{FF2B5EF4-FFF2-40B4-BE49-F238E27FC236}">
                <a16:creationId xmlns:a16="http://schemas.microsoft.com/office/drawing/2014/main" id="{CB6A5109-A930-4E25-A705-B9253F040CB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D5B92A6-EF06-4E1C-8003-F9457010F1C8}"/>
              </a:ext>
            </a:extLst>
          </p:cNvPr>
          <p:cNvSpPr>
            <a:spLocks noGrp="1"/>
          </p:cNvSpPr>
          <p:nvPr>
            <p:ph type="sldNum" sz="quarter" idx="12"/>
          </p:nvPr>
        </p:nvSpPr>
        <p:spPr/>
        <p:txBody>
          <a:bodyPr/>
          <a:lstStyle/>
          <a:p>
            <a:fld id="{F37C9149-8534-4E22-B433-4E7A7F77063F}" type="slidenum">
              <a:rPr lang="en-US" smtClean="0"/>
              <a:t>‹#›</a:t>
            </a:fld>
            <a:endParaRPr lang="en-US"/>
          </a:p>
        </p:txBody>
      </p:sp>
    </p:spTree>
    <p:extLst>
      <p:ext uri="{BB962C8B-B14F-4D97-AF65-F5344CB8AC3E}">
        <p14:creationId xmlns:p14="http://schemas.microsoft.com/office/powerpoint/2010/main" val="3201620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A10B8-AEE3-4E5A-85CC-79FC341A38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3388885-2A74-4567-A295-C29B67BB6D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E7EC35A-F510-4B9A-98FF-149AC61C02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4991B57-162E-49D9-845B-2CA7D3DEDE84}"/>
              </a:ext>
            </a:extLst>
          </p:cNvPr>
          <p:cNvSpPr>
            <a:spLocks noGrp="1"/>
          </p:cNvSpPr>
          <p:nvPr>
            <p:ph type="dt" sz="half" idx="10"/>
          </p:nvPr>
        </p:nvSpPr>
        <p:spPr/>
        <p:txBody>
          <a:bodyPr/>
          <a:lstStyle/>
          <a:p>
            <a:fld id="{6722AD19-3999-4B64-BF1B-EB67EA6B2087}" type="datetimeFigureOut">
              <a:rPr lang="en-US" smtClean="0"/>
              <a:t>11/3/2022</a:t>
            </a:fld>
            <a:endParaRPr lang="en-US"/>
          </a:p>
        </p:txBody>
      </p:sp>
      <p:sp>
        <p:nvSpPr>
          <p:cNvPr id="6" name="Footer Placeholder 5">
            <a:extLst>
              <a:ext uri="{FF2B5EF4-FFF2-40B4-BE49-F238E27FC236}">
                <a16:creationId xmlns:a16="http://schemas.microsoft.com/office/drawing/2014/main" id="{0AB7A1C5-2906-47B0-A08E-BD537D1ACBB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D21313-F6F7-4554-8A7A-9245C71766F0}"/>
              </a:ext>
            </a:extLst>
          </p:cNvPr>
          <p:cNvSpPr>
            <a:spLocks noGrp="1"/>
          </p:cNvSpPr>
          <p:nvPr>
            <p:ph type="sldNum" sz="quarter" idx="12"/>
          </p:nvPr>
        </p:nvSpPr>
        <p:spPr/>
        <p:txBody>
          <a:bodyPr/>
          <a:lstStyle/>
          <a:p>
            <a:fld id="{F37C9149-8534-4E22-B433-4E7A7F77063F}" type="slidenum">
              <a:rPr lang="en-US" smtClean="0"/>
              <a:t>‹#›</a:t>
            </a:fld>
            <a:endParaRPr lang="en-US"/>
          </a:p>
        </p:txBody>
      </p:sp>
    </p:spTree>
    <p:extLst>
      <p:ext uri="{BB962C8B-B14F-4D97-AF65-F5344CB8AC3E}">
        <p14:creationId xmlns:p14="http://schemas.microsoft.com/office/powerpoint/2010/main" val="19860321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076D3-1DC6-4F5B-8F11-663DDCC935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FB198C3-C74D-425F-ABE7-D0FBAF3C558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C685BB4-4056-4132-81CE-91C25BAA1F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864DDDD-052E-40CA-803B-40354330CCB2}"/>
              </a:ext>
            </a:extLst>
          </p:cNvPr>
          <p:cNvSpPr>
            <a:spLocks noGrp="1"/>
          </p:cNvSpPr>
          <p:nvPr>
            <p:ph type="dt" sz="half" idx="10"/>
          </p:nvPr>
        </p:nvSpPr>
        <p:spPr/>
        <p:txBody>
          <a:bodyPr/>
          <a:lstStyle/>
          <a:p>
            <a:fld id="{6722AD19-3999-4B64-BF1B-EB67EA6B2087}" type="datetimeFigureOut">
              <a:rPr lang="en-US" smtClean="0"/>
              <a:t>11/3/2022</a:t>
            </a:fld>
            <a:endParaRPr lang="en-US"/>
          </a:p>
        </p:txBody>
      </p:sp>
      <p:sp>
        <p:nvSpPr>
          <p:cNvPr id="6" name="Footer Placeholder 5">
            <a:extLst>
              <a:ext uri="{FF2B5EF4-FFF2-40B4-BE49-F238E27FC236}">
                <a16:creationId xmlns:a16="http://schemas.microsoft.com/office/drawing/2014/main" id="{DCBD752B-9650-480D-860E-F15D2B01638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AD39B-CD2A-4A7F-BC79-688A91FFEF3D}"/>
              </a:ext>
            </a:extLst>
          </p:cNvPr>
          <p:cNvSpPr>
            <a:spLocks noGrp="1"/>
          </p:cNvSpPr>
          <p:nvPr>
            <p:ph type="sldNum" sz="quarter" idx="12"/>
          </p:nvPr>
        </p:nvSpPr>
        <p:spPr/>
        <p:txBody>
          <a:bodyPr/>
          <a:lstStyle/>
          <a:p>
            <a:fld id="{F37C9149-8534-4E22-B433-4E7A7F77063F}" type="slidenum">
              <a:rPr lang="en-US" smtClean="0"/>
              <a:t>‹#›</a:t>
            </a:fld>
            <a:endParaRPr lang="en-US"/>
          </a:p>
        </p:txBody>
      </p:sp>
    </p:spTree>
    <p:extLst>
      <p:ext uri="{BB962C8B-B14F-4D97-AF65-F5344CB8AC3E}">
        <p14:creationId xmlns:p14="http://schemas.microsoft.com/office/powerpoint/2010/main" val="3382382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0983D8D-D3A2-4E9D-B700-316F098931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91DCCC2-0DB3-4560-BDB2-C8F3872DBC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E45FF0-661D-44E2-8E74-76A4C84FD4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22AD19-3999-4B64-BF1B-EB67EA6B2087}" type="datetimeFigureOut">
              <a:rPr lang="en-US" smtClean="0"/>
              <a:t>11/3/2022</a:t>
            </a:fld>
            <a:endParaRPr lang="en-US"/>
          </a:p>
        </p:txBody>
      </p:sp>
      <p:sp>
        <p:nvSpPr>
          <p:cNvPr id="5" name="Footer Placeholder 4">
            <a:extLst>
              <a:ext uri="{FF2B5EF4-FFF2-40B4-BE49-F238E27FC236}">
                <a16:creationId xmlns:a16="http://schemas.microsoft.com/office/drawing/2014/main" id="{9C4AFFF2-D72C-4E94-A725-2A6CF1FFE9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446FAF0-CB58-416B-A4F4-B7A57A3EF5C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7C9149-8534-4E22-B433-4E7A7F77063F}" type="slidenum">
              <a:rPr lang="en-US" smtClean="0"/>
              <a:t>‹#›</a:t>
            </a:fld>
            <a:endParaRPr lang="en-US"/>
          </a:p>
        </p:txBody>
      </p:sp>
    </p:spTree>
    <p:extLst>
      <p:ext uri="{BB962C8B-B14F-4D97-AF65-F5344CB8AC3E}">
        <p14:creationId xmlns:p14="http://schemas.microsoft.com/office/powerpoint/2010/main" val="22728711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 id="2147483667" r:id="rId15"/>
    <p:sldLayoutId id="2147483668" r:id="rId16"/>
    <p:sldLayoutId id="2147483670" r:id="rId17"/>
    <p:sldLayoutId id="2147483671" r:id="rId18"/>
    <p:sldLayoutId id="2147483672"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hyperlink" Target="https://cummins.hubs.vidyard.com/watch/5PV8y5tFSWrQm8hmuEAkPv?chapter=12" TargetMode="External"/><Relationship Id="rId2" Type="http://schemas.openxmlformats.org/officeDocument/2006/relationships/hyperlink" Target="http://mart.cummins.com/imagelibrary/data/assetfiles/0057947.pdf" TargetMode="Externa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hyperlink" Target="jointcommission.org" TargetMode="Externa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hyperlink" Target="https://cummins.hubs.vidyard.com/watch/5PV8y5tFSWrQm8hmuEAkPv?chapter=8" TargetMode="External"/><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hyperlink" Target="http://mart.cummins.com/imagelibrary/data/assetfiles/0057947.pdf" TargetMode="External"/><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hyperlink" Target="https://cummins.hubs.vidyard.com/watch/5PV8y5tFSWrQm8hmuEAkPv?chapter=12"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hyperlink" Target="https://cummins.hubs.vidyard.com/watch/5PV8y5tFSWrQm8hmuEAkPv?chapter=16" TargetMode="External"/><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hyperlink" Target="http://mart.cummins.com/imagelibrary/data/assetfiles/0056633.pdf"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16.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14.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9" Type="http://schemas.openxmlformats.org/officeDocument/2006/relationships/image" Target="../media/image26.jpeg"/></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www.cummins.com/case-studies/medical-center-turns-cummins-reliable-emergency-and-supplemental-power" TargetMode="Externa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file:///C:\Users\rc615\AppData\Local\Microsoft\Windows\INetCache\Content.Outlook\YT48TWIH\0057138%20(002).pdf" TargetMode="Externa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hyperlink" Target="file:///C:\Users\rc615\AppData\Local\Microsoft\Windows\INetCache\Content.Outlook\FBIAHR1A\Childrens%20Hospital-Alberta-Case%20Study%20(002).pdf" TargetMode="Externa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8" Type="http://schemas.openxmlformats.org/officeDocument/2006/relationships/hyperlink" Target="https://cummins.hubs.vidyard.com/watch/5PV8y5tFSWrQm8hmuEAkPv?chapter=37" TargetMode="External"/><Relationship Id="rId3" Type="http://schemas.openxmlformats.org/officeDocument/2006/relationships/hyperlink" Target="http://mart.cummins.com/imagelibrary/data/assetfiles/0057947.pdf" TargetMode="External"/><Relationship Id="rId7" Type="http://schemas.openxmlformats.org/officeDocument/2006/relationships/hyperlink" Target="https://cummins.hubs.vidyard.com/watch/5PV8y5tFSWrQm8hmuEAkPv?chapter=16" TargetMode="External"/><Relationship Id="rId12"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hyperlink" Target="https://cummins.hubs.vidyard.com/watch/5PV8y5tFSWrQm8hmuEAkPv?chapter=12" TargetMode="External"/><Relationship Id="rId11" Type="http://schemas.openxmlformats.org/officeDocument/2006/relationships/hyperlink" Target="https://powersuite.cummins.com/en/system/files/2017-11/T-030.pdf" TargetMode="External"/><Relationship Id="rId5" Type="http://schemas.openxmlformats.org/officeDocument/2006/relationships/hyperlink" Target="http://mart.cummins.com/imagelibrary/data/assetfiles/0056662.pdf" TargetMode="External"/><Relationship Id="rId10" Type="http://schemas.openxmlformats.org/officeDocument/2006/relationships/hyperlink" Target="https://cummins.hubs.vidyard.com/watch/5PV8y5tFSWrQm8hmuEAkPv?chapter=8" TargetMode="External"/><Relationship Id="rId4" Type="http://schemas.openxmlformats.org/officeDocument/2006/relationships/hyperlink" Target="http://mart.cummins.com/imagelibrary/data/assetfiles/0056633.pdf" TargetMode="External"/><Relationship Id="rId9" Type="http://schemas.openxmlformats.org/officeDocument/2006/relationships/hyperlink" Target="https://cummins.hubs.vidyard.com/watch/5PV8y5tFSWrQm8hmuEAkPv?chapter=28"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png"/></Relationships>
</file>

<file path=ppt/slides/_rels/slide52.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39.png"/><Relationship Id="rId3" Type="http://schemas.openxmlformats.org/officeDocument/2006/relationships/hyperlink" Target="https://powersuite.cummins.com/" TargetMode="External"/><Relationship Id="rId7" Type="http://schemas.openxmlformats.org/officeDocument/2006/relationships/image" Target="../media/image34.svg"/><Relationship Id="rId12" Type="http://schemas.openxmlformats.org/officeDocument/2006/relationships/image" Target="../media/image38.svg"/><Relationship Id="rId2" Type="http://schemas.openxmlformats.org/officeDocument/2006/relationships/notesSlide" Target="../notesSlides/notesSlide33.xml"/><Relationship Id="rId16" Type="http://schemas.openxmlformats.org/officeDocument/2006/relationships/image" Target="../media/image42.svg"/><Relationship Id="rId1" Type="http://schemas.openxmlformats.org/officeDocument/2006/relationships/slideLayout" Target="../slideLayouts/slideLayout18.xml"/><Relationship Id="rId6" Type="http://schemas.openxmlformats.org/officeDocument/2006/relationships/image" Target="../media/image33.png"/><Relationship Id="rId11" Type="http://schemas.openxmlformats.org/officeDocument/2006/relationships/image" Target="../media/image37.png"/><Relationship Id="rId5" Type="http://schemas.openxmlformats.org/officeDocument/2006/relationships/image" Target="../media/image32.svg"/><Relationship Id="rId15" Type="http://schemas.openxmlformats.org/officeDocument/2006/relationships/image" Target="../media/image41.png"/><Relationship Id="rId10" Type="http://schemas.openxmlformats.org/officeDocument/2006/relationships/hyperlink" Target="mailto:PowerGenChannel@cummins.com" TargetMode="External"/><Relationship Id="rId4" Type="http://schemas.openxmlformats.org/officeDocument/2006/relationships/image" Target="../media/image31.png"/><Relationship Id="rId9" Type="http://schemas.openxmlformats.org/officeDocument/2006/relationships/image" Target="../media/image36.svg"/><Relationship Id="rId14" Type="http://schemas.openxmlformats.org/officeDocument/2006/relationships/image" Target="../media/image40.svg"/></Relationships>
</file>

<file path=ppt/slides/_rels/slide53.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hyperlink" Target="https://www.cummins.com/podcast" TargetMode="External"/><Relationship Id="rId3" Type="http://schemas.openxmlformats.org/officeDocument/2006/relationships/hyperlink" Target="http://now.cummins.com/techstream" TargetMode="External"/><Relationship Id="rId7" Type="http://schemas.openxmlformats.org/officeDocument/2006/relationships/image" Target="../media/image42.svg"/><Relationship Id="rId12" Type="http://schemas.openxmlformats.org/officeDocument/2006/relationships/hyperlink" Target="http://now.cummins.com/powerhour" TargetMode="External"/><Relationship Id="rId2" Type="http://schemas.openxmlformats.org/officeDocument/2006/relationships/notesSlide" Target="../notesSlides/notesSlide34.xml"/><Relationship Id="rId16" Type="http://schemas.openxmlformats.org/officeDocument/2006/relationships/image" Target="../media/image49.svg"/><Relationship Id="rId1" Type="http://schemas.openxmlformats.org/officeDocument/2006/relationships/slideLayout" Target="../slideLayouts/slideLayout18.xml"/><Relationship Id="rId6" Type="http://schemas.openxmlformats.org/officeDocument/2006/relationships/image" Target="../media/image41.png"/><Relationship Id="rId11" Type="http://schemas.openxmlformats.org/officeDocument/2006/relationships/hyperlink" Target="https://www.cummins.com/generators/technical-services-and-training/continuing-education-for-consulting-specifying-engineers" TargetMode="External"/><Relationship Id="rId5" Type="http://schemas.openxmlformats.org/officeDocument/2006/relationships/image" Target="../media/image44.svg"/><Relationship Id="rId15" Type="http://schemas.openxmlformats.org/officeDocument/2006/relationships/image" Target="../media/image48.png"/><Relationship Id="rId10" Type="http://schemas.openxmlformats.org/officeDocument/2006/relationships/image" Target="../media/image47.png"/><Relationship Id="rId4" Type="http://schemas.openxmlformats.org/officeDocument/2006/relationships/image" Target="../media/image43.png"/><Relationship Id="rId9" Type="http://schemas.openxmlformats.org/officeDocument/2006/relationships/image" Target="../media/image46.svg"/><Relationship Id="rId14" Type="http://schemas.openxmlformats.org/officeDocument/2006/relationships/hyperlink" Target="https://www.cummins.com/transfer-switches/x-series-transfer-switch-series"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5.xml"/><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6.xml"/><Relationship Id="rId1" Type="http://schemas.openxmlformats.org/officeDocument/2006/relationships/slideLayout" Target="../slideLayouts/slideLayout16.xml"/><Relationship Id="rId4" Type="http://schemas.openxmlformats.org/officeDocument/2006/relationships/image" Target="../media/image5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10;&#10;Description automatically generated">
            <a:extLst>
              <a:ext uri="{FF2B5EF4-FFF2-40B4-BE49-F238E27FC236}">
                <a16:creationId xmlns:a16="http://schemas.microsoft.com/office/drawing/2014/main" id="{D1A492FE-5BC4-034C-BC93-2C6229E3BD50}"/>
              </a:ext>
            </a:extLst>
          </p:cNvPr>
          <p:cNvPicPr>
            <a:picLocks noGrp="1" noChangeAspect="1"/>
          </p:cNvPicPr>
          <p:nvPr/>
        </p:nvPicPr>
        <p:blipFill>
          <a:blip r:embed="rId3">
            <a:extLst>
              <a:ext uri="{28A0092B-C50C-407E-A947-70E740481C1C}">
                <a14:useLocalDpi xmlns:a14="http://schemas.microsoft.com/office/drawing/2010/main" val="0"/>
              </a:ext>
            </a:extLst>
          </a:blip>
          <a:srcRect l="26464" r="26464"/>
          <a:stretch>
            <a:fillRect/>
          </a:stretch>
        </p:blipFill>
        <p:spPr>
          <a:xfrm>
            <a:off x="4216456" y="0"/>
            <a:ext cx="7975544" cy="6914776"/>
          </a:xfrm>
          <a:custGeom>
            <a:avLst/>
            <a:gdLst>
              <a:gd name="connsiteX0" fmla="*/ 0 w 6081485"/>
              <a:gd name="connsiteY0" fmla="*/ 0 h 6861773"/>
              <a:gd name="connsiteX1" fmla="*/ 6081485 w 6081485"/>
              <a:gd name="connsiteY1" fmla="*/ 0 h 6861773"/>
              <a:gd name="connsiteX2" fmla="*/ 6081485 w 6081485"/>
              <a:gd name="connsiteY2" fmla="*/ 6861773 h 6861773"/>
              <a:gd name="connsiteX3" fmla="*/ 0 w 6081485"/>
              <a:gd name="connsiteY3" fmla="*/ 6861773 h 6861773"/>
              <a:gd name="connsiteX4" fmla="*/ 0 w 6081485"/>
              <a:gd name="connsiteY4" fmla="*/ 0 h 6861773"/>
              <a:gd name="connsiteX0" fmla="*/ 1828800 w 7910285"/>
              <a:gd name="connsiteY0" fmla="*/ 0 h 6872924"/>
              <a:gd name="connsiteX1" fmla="*/ 7910285 w 7910285"/>
              <a:gd name="connsiteY1" fmla="*/ 0 h 6872924"/>
              <a:gd name="connsiteX2" fmla="*/ 7910285 w 7910285"/>
              <a:gd name="connsiteY2" fmla="*/ 6861773 h 6872924"/>
              <a:gd name="connsiteX3" fmla="*/ 0 w 7910285"/>
              <a:gd name="connsiteY3" fmla="*/ 6872924 h 6872924"/>
              <a:gd name="connsiteX4" fmla="*/ 1828800 w 7910285"/>
              <a:gd name="connsiteY4" fmla="*/ 0 h 6872924"/>
              <a:gd name="connsiteX0" fmla="*/ 2598234 w 7910285"/>
              <a:gd name="connsiteY0" fmla="*/ 0 h 6884075"/>
              <a:gd name="connsiteX1" fmla="*/ 7910285 w 7910285"/>
              <a:gd name="connsiteY1" fmla="*/ 11151 h 6884075"/>
              <a:gd name="connsiteX2" fmla="*/ 7910285 w 7910285"/>
              <a:gd name="connsiteY2" fmla="*/ 6872924 h 6884075"/>
              <a:gd name="connsiteX3" fmla="*/ 0 w 7910285"/>
              <a:gd name="connsiteY3" fmla="*/ 6884075 h 6884075"/>
              <a:gd name="connsiteX4" fmla="*/ 2598234 w 7910285"/>
              <a:gd name="connsiteY4" fmla="*/ 0 h 6884075"/>
              <a:gd name="connsiteX0" fmla="*/ 2497873 w 7910285"/>
              <a:gd name="connsiteY0" fmla="*/ 0 h 6872924"/>
              <a:gd name="connsiteX1" fmla="*/ 7910285 w 7910285"/>
              <a:gd name="connsiteY1" fmla="*/ 0 h 6872924"/>
              <a:gd name="connsiteX2" fmla="*/ 7910285 w 7910285"/>
              <a:gd name="connsiteY2" fmla="*/ 6861773 h 6872924"/>
              <a:gd name="connsiteX3" fmla="*/ 0 w 7910285"/>
              <a:gd name="connsiteY3" fmla="*/ 6872924 h 6872924"/>
              <a:gd name="connsiteX4" fmla="*/ 2497873 w 7910285"/>
              <a:gd name="connsiteY4" fmla="*/ 0 h 6872924"/>
              <a:gd name="connsiteX0" fmla="*/ 2531327 w 7943739"/>
              <a:gd name="connsiteY0" fmla="*/ 0 h 6884075"/>
              <a:gd name="connsiteX1" fmla="*/ 7943739 w 7943739"/>
              <a:gd name="connsiteY1" fmla="*/ 0 h 6884075"/>
              <a:gd name="connsiteX2" fmla="*/ 7943739 w 7943739"/>
              <a:gd name="connsiteY2" fmla="*/ 6861773 h 6884075"/>
              <a:gd name="connsiteX3" fmla="*/ 0 w 7943739"/>
              <a:gd name="connsiteY3" fmla="*/ 6884075 h 6884075"/>
              <a:gd name="connsiteX4" fmla="*/ 2531327 w 7943739"/>
              <a:gd name="connsiteY4" fmla="*/ 0 h 6884075"/>
              <a:gd name="connsiteX0" fmla="*/ 2563132 w 7975544"/>
              <a:gd name="connsiteY0" fmla="*/ 0 h 6892026"/>
              <a:gd name="connsiteX1" fmla="*/ 7975544 w 7975544"/>
              <a:gd name="connsiteY1" fmla="*/ 0 h 6892026"/>
              <a:gd name="connsiteX2" fmla="*/ 7975544 w 7975544"/>
              <a:gd name="connsiteY2" fmla="*/ 6861773 h 6892026"/>
              <a:gd name="connsiteX3" fmla="*/ 0 w 7975544"/>
              <a:gd name="connsiteY3" fmla="*/ 6892026 h 6892026"/>
              <a:gd name="connsiteX4" fmla="*/ 2563132 w 7975544"/>
              <a:gd name="connsiteY4" fmla="*/ 0 h 6892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5544" h="6892026">
                <a:moveTo>
                  <a:pt x="2563132" y="0"/>
                </a:moveTo>
                <a:lnTo>
                  <a:pt x="7975544" y="0"/>
                </a:lnTo>
                <a:lnTo>
                  <a:pt x="7975544" y="6861773"/>
                </a:lnTo>
                <a:lnTo>
                  <a:pt x="0" y="6892026"/>
                </a:lnTo>
                <a:lnTo>
                  <a:pt x="2563132" y="0"/>
                </a:lnTo>
                <a:close/>
              </a:path>
            </a:pathLst>
          </a:custGeom>
          <a:solidFill>
            <a:schemeClr val="bg1">
              <a:lumMod val="95000"/>
            </a:schemeClr>
          </a:solidFill>
        </p:spPr>
      </p:pic>
      <p:sp>
        <p:nvSpPr>
          <p:cNvPr id="11" name="Rectangle 11">
            <a:extLst>
              <a:ext uri="{FF2B5EF4-FFF2-40B4-BE49-F238E27FC236}">
                <a16:creationId xmlns:a16="http://schemas.microsoft.com/office/drawing/2014/main" id="{F91AA106-0BC6-4237-B9F5-7332E32C002B}"/>
              </a:ext>
            </a:extLst>
          </p:cNvPr>
          <p:cNvSpPr/>
          <p:nvPr/>
        </p:nvSpPr>
        <p:spPr>
          <a:xfrm>
            <a:off x="4247300" y="3889561"/>
            <a:ext cx="7944700" cy="3025215"/>
          </a:xfrm>
          <a:custGeom>
            <a:avLst/>
            <a:gdLst>
              <a:gd name="connsiteX0" fmla="*/ 0 w 7944700"/>
              <a:gd name="connsiteY0" fmla="*/ 0 h 3025215"/>
              <a:gd name="connsiteX1" fmla="*/ 7944700 w 7944700"/>
              <a:gd name="connsiteY1" fmla="*/ 0 h 3025215"/>
              <a:gd name="connsiteX2" fmla="*/ 7944700 w 7944700"/>
              <a:gd name="connsiteY2" fmla="*/ 3025215 h 3025215"/>
              <a:gd name="connsiteX3" fmla="*/ 0 w 7944700"/>
              <a:gd name="connsiteY3" fmla="*/ 3025215 h 3025215"/>
              <a:gd name="connsiteX4" fmla="*/ 0 w 7944700"/>
              <a:gd name="connsiteY4" fmla="*/ 0 h 3025215"/>
              <a:gd name="connsiteX0" fmla="*/ 1123950 w 7944700"/>
              <a:gd name="connsiteY0" fmla="*/ 0 h 3025215"/>
              <a:gd name="connsiteX1" fmla="*/ 7944700 w 7944700"/>
              <a:gd name="connsiteY1" fmla="*/ 0 h 3025215"/>
              <a:gd name="connsiteX2" fmla="*/ 7944700 w 7944700"/>
              <a:gd name="connsiteY2" fmla="*/ 3025215 h 3025215"/>
              <a:gd name="connsiteX3" fmla="*/ 0 w 7944700"/>
              <a:gd name="connsiteY3" fmla="*/ 3025215 h 3025215"/>
              <a:gd name="connsiteX4" fmla="*/ 1123950 w 7944700"/>
              <a:gd name="connsiteY4" fmla="*/ 0 h 3025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4700" h="3025215">
                <a:moveTo>
                  <a:pt x="1123950" y="0"/>
                </a:moveTo>
                <a:lnTo>
                  <a:pt x="7944700" y="0"/>
                </a:lnTo>
                <a:lnTo>
                  <a:pt x="7944700" y="3025215"/>
                </a:lnTo>
                <a:lnTo>
                  <a:pt x="0" y="3025215"/>
                </a:lnTo>
                <a:lnTo>
                  <a:pt x="1123950" y="0"/>
                </a:lnTo>
                <a:close/>
              </a:path>
            </a:pathLst>
          </a:custGeom>
          <a:gradFill>
            <a:gsLst>
              <a:gs pos="0">
                <a:schemeClr val="accent1">
                  <a:lumMod val="0"/>
                  <a:alpha val="0"/>
                </a:schemeClr>
              </a:gs>
              <a:gs pos="100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Text Placeholder 23">
            <a:extLst>
              <a:ext uri="{FF2B5EF4-FFF2-40B4-BE49-F238E27FC236}">
                <a16:creationId xmlns:a16="http://schemas.microsoft.com/office/drawing/2014/main" id="{3C49C34E-8E07-2941-B734-0312D44303A7}"/>
              </a:ext>
            </a:extLst>
          </p:cNvPr>
          <p:cNvSpPr>
            <a:spLocks noGrp="1"/>
          </p:cNvSpPr>
          <p:nvPr>
            <p:ph type="body" sz="quarter" idx="17"/>
          </p:nvPr>
        </p:nvSpPr>
        <p:spPr/>
        <p:txBody>
          <a:bodyPr>
            <a:normAutofit lnSpcReduction="10000"/>
          </a:bodyPr>
          <a:lstStyle/>
          <a:p>
            <a:pPr>
              <a:spcBef>
                <a:spcPts val="0"/>
              </a:spcBef>
            </a:pPr>
            <a:r>
              <a:rPr lang="en-US" dirty="0">
                <a:latin typeface="Arial"/>
                <a:cs typeface="Arial"/>
              </a:rPr>
              <a:t>Nov 3</a:t>
            </a:r>
            <a:r>
              <a:rPr lang="en-US" baseline="30000" dirty="0">
                <a:latin typeface="Arial"/>
                <a:cs typeface="Arial"/>
              </a:rPr>
              <a:t>rd</a:t>
            </a:r>
            <a:r>
              <a:rPr lang="en-US" dirty="0">
                <a:latin typeface="Arial"/>
                <a:cs typeface="Arial"/>
              </a:rPr>
              <a:t>, 2022 1:00 Eastern / 10:00 Pacific</a:t>
            </a:r>
            <a:br>
              <a:rPr lang="en-US" dirty="0">
                <a:latin typeface="Arial"/>
                <a:cs typeface="Arial"/>
              </a:rPr>
            </a:br>
            <a:r>
              <a:rPr lang="en-US" dirty="0">
                <a:latin typeface="Arial"/>
                <a:cs typeface="Arial"/>
              </a:rPr>
              <a:t>(1 PDH issued by Cummins Inc.)</a:t>
            </a:r>
          </a:p>
        </p:txBody>
      </p:sp>
      <p:sp>
        <p:nvSpPr>
          <p:cNvPr id="22" name="Title 21">
            <a:extLst>
              <a:ext uri="{FF2B5EF4-FFF2-40B4-BE49-F238E27FC236}">
                <a16:creationId xmlns:a16="http://schemas.microsoft.com/office/drawing/2014/main" id="{4FB274A5-90B2-AF4B-9AFC-2E7ADCD0DB4F}"/>
              </a:ext>
            </a:extLst>
          </p:cNvPr>
          <p:cNvSpPr>
            <a:spLocks noGrp="1"/>
          </p:cNvSpPr>
          <p:nvPr>
            <p:ph type="ctrTitle"/>
          </p:nvPr>
        </p:nvSpPr>
        <p:spPr/>
        <p:txBody>
          <a:bodyPr>
            <a:normAutofit fontScale="90000"/>
          </a:bodyPr>
          <a:lstStyle/>
          <a:p>
            <a:r>
              <a:rPr lang="en-US" dirty="0"/>
              <a:t>Healthcare Power System Installations and Case Studies </a:t>
            </a:r>
            <a:endParaRPr lang="en-US" dirty="0">
              <a:latin typeface="Arial Black"/>
            </a:endParaRPr>
          </a:p>
        </p:txBody>
      </p:sp>
      <p:sp>
        <p:nvSpPr>
          <p:cNvPr id="23" name="Text Placeholder 22">
            <a:extLst>
              <a:ext uri="{FF2B5EF4-FFF2-40B4-BE49-F238E27FC236}">
                <a16:creationId xmlns:a16="http://schemas.microsoft.com/office/drawing/2014/main" id="{CB8B1ED0-7DBC-7248-AA95-6D16AD9A195F}"/>
              </a:ext>
            </a:extLst>
          </p:cNvPr>
          <p:cNvSpPr>
            <a:spLocks noGrp="1"/>
          </p:cNvSpPr>
          <p:nvPr>
            <p:ph type="body" sz="quarter" idx="16"/>
          </p:nvPr>
        </p:nvSpPr>
        <p:spPr/>
        <p:txBody>
          <a:bodyPr/>
          <a:lstStyle/>
          <a:p>
            <a:pPr>
              <a:lnSpc>
                <a:spcPct val="100000"/>
              </a:lnSpc>
              <a:spcBef>
                <a:spcPts val="0"/>
              </a:spcBef>
            </a:pPr>
            <a:r>
              <a:rPr lang="en-US" sz="1800" b="1" dirty="0"/>
              <a:t>PowerHour</a:t>
            </a:r>
            <a:r>
              <a:rPr lang="en-US" sz="1800" dirty="0"/>
              <a:t> webinar series for consulting engineers</a:t>
            </a:r>
            <a:br>
              <a:rPr lang="en-US" sz="1600" dirty="0">
                <a:solidFill>
                  <a:schemeClr val="bg1">
                    <a:lumMod val="65000"/>
                  </a:schemeClr>
                </a:solidFill>
              </a:rPr>
            </a:br>
            <a:r>
              <a:rPr lang="en-US" sz="1800" dirty="0">
                <a:solidFill>
                  <a:schemeClr val="bg1">
                    <a:lumMod val="50000"/>
                  </a:schemeClr>
                </a:solidFill>
              </a:rPr>
              <a:t>Experts you trust. </a:t>
            </a:r>
          </a:p>
          <a:p>
            <a:pPr>
              <a:lnSpc>
                <a:spcPct val="100000"/>
              </a:lnSpc>
              <a:spcBef>
                <a:spcPts val="0"/>
              </a:spcBef>
            </a:pPr>
            <a:r>
              <a:rPr lang="en-US" sz="1800" dirty="0">
                <a:solidFill>
                  <a:schemeClr val="bg1">
                    <a:lumMod val="50000"/>
                  </a:schemeClr>
                </a:solidFill>
              </a:rPr>
              <a:t>Excellence you count on.</a:t>
            </a:r>
          </a:p>
        </p:txBody>
      </p:sp>
      <p:pic>
        <p:nvPicPr>
          <p:cNvPr id="13" name="Picture 12">
            <a:extLst>
              <a:ext uri="{FF2B5EF4-FFF2-40B4-BE49-F238E27FC236}">
                <a16:creationId xmlns:a16="http://schemas.microsoft.com/office/drawing/2014/main" id="{46165B90-34F2-4F0F-B751-C7463F5B953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57518" y="4799017"/>
            <a:ext cx="2000683" cy="2000683"/>
          </a:xfrm>
          <a:prstGeom prst="rect">
            <a:avLst/>
          </a:prstGeom>
        </p:spPr>
      </p:pic>
    </p:spTree>
    <p:extLst>
      <p:ext uri="{BB962C8B-B14F-4D97-AF65-F5344CB8AC3E}">
        <p14:creationId xmlns:p14="http://schemas.microsoft.com/office/powerpoint/2010/main" val="3267629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19403-3218-477C-99E9-BEFB85011046}"/>
              </a:ext>
            </a:extLst>
          </p:cNvPr>
          <p:cNvSpPr>
            <a:spLocks noGrp="1"/>
          </p:cNvSpPr>
          <p:nvPr>
            <p:ph type="title"/>
          </p:nvPr>
        </p:nvSpPr>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Codes and Standards – NFPA 110   </a:t>
            </a:r>
            <a:endParaRPr lang="en-US" b="1" dirty="0">
              <a:solidFill>
                <a:srgbClr val="DA281C"/>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D1E40F24-14CF-4488-8293-B41474A95F4F}"/>
              </a:ext>
            </a:extLst>
          </p:cNvPr>
          <p:cNvSpPr>
            <a:spLocks noGrp="1"/>
          </p:cNvSpPr>
          <p:nvPr>
            <p:ph type="body" sz="quarter" idx="10"/>
          </p:nvPr>
        </p:nvSpPr>
        <p:spPr>
          <a:xfrm>
            <a:off x="609599" y="1917699"/>
            <a:ext cx="11470105" cy="4575175"/>
          </a:xfrm>
        </p:spPr>
        <p:txBody>
          <a:bodyPr>
            <a:normAutofit/>
          </a:bodyPr>
          <a:lstStyle/>
          <a:p>
            <a:r>
              <a:rPr lang="en-US" sz="2000" dirty="0">
                <a:latin typeface="Arial" panose="020B0604020202020204" pitchFamily="34" charset="0"/>
                <a:cs typeface="Arial" panose="020B0604020202020204" pitchFamily="34" charset="0"/>
              </a:rPr>
              <a:t>Requirements covering the </a:t>
            </a:r>
            <a:r>
              <a:rPr lang="en-US" sz="2000" dirty="0">
                <a:solidFill>
                  <a:srgbClr val="FF0000"/>
                </a:solidFill>
                <a:latin typeface="Arial" panose="020B0604020202020204" pitchFamily="34" charset="0"/>
                <a:cs typeface="Arial" panose="020B0604020202020204" pitchFamily="34" charset="0"/>
              </a:rPr>
              <a:t>performance</a:t>
            </a:r>
            <a:r>
              <a:rPr lang="en-US" sz="2000" dirty="0">
                <a:latin typeface="Arial" panose="020B0604020202020204" pitchFamily="34" charset="0"/>
                <a:cs typeface="Arial" panose="020B0604020202020204" pitchFamily="34" charset="0"/>
              </a:rPr>
              <a:t> of emergency and standby power systems providing an alternate source of electrical power to loads in buildings and facilities in the event that the primary power source fails.</a:t>
            </a:r>
          </a:p>
          <a:p>
            <a:pPr marL="0" indent="0">
              <a:buNone/>
            </a:pP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Covers installation, maintenance, operation, and testing requirements as </a:t>
            </a:r>
            <a:r>
              <a:rPr lang="en-US" sz="2000" dirty="0">
                <a:solidFill>
                  <a:srgbClr val="FF0000"/>
                </a:solidFill>
                <a:latin typeface="Arial" panose="020B0604020202020204" pitchFamily="34" charset="0"/>
                <a:cs typeface="Arial" panose="020B0604020202020204" pitchFamily="34" charset="0"/>
              </a:rPr>
              <a:t>they pertain to the performance </a:t>
            </a:r>
            <a:r>
              <a:rPr lang="en-US" sz="2000" dirty="0">
                <a:latin typeface="Arial" panose="020B0604020202020204" pitchFamily="34" charset="0"/>
                <a:cs typeface="Arial" panose="020B0604020202020204" pitchFamily="34" charset="0"/>
              </a:rPr>
              <a:t>of the emergency power supply system (EPSS)</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Intent of standard is to achieve </a:t>
            </a:r>
            <a:r>
              <a:rPr lang="en-US" sz="2000" dirty="0">
                <a:solidFill>
                  <a:srgbClr val="FF0000"/>
                </a:solidFill>
                <a:latin typeface="Arial" panose="020B0604020202020204" pitchFamily="34" charset="0"/>
                <a:cs typeface="Arial" panose="020B0604020202020204" pitchFamily="34" charset="0"/>
              </a:rPr>
              <a:t>maximum system reliability</a:t>
            </a: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marL="457200" lvl="1" indent="0">
              <a:buNone/>
            </a:pP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32325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19403-3218-477C-99E9-BEFB85011046}"/>
              </a:ext>
            </a:extLst>
          </p:cNvPr>
          <p:cNvSpPr>
            <a:spLocks noGrp="1"/>
          </p:cNvSpPr>
          <p:nvPr>
            <p:ph type="title"/>
          </p:nvPr>
        </p:nvSpPr>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Codes and Standards – NFPA 110</a:t>
            </a:r>
            <a:endParaRPr lang="en-US" b="1" dirty="0">
              <a:solidFill>
                <a:srgbClr val="DA281C"/>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D1E40F24-14CF-4488-8293-B41474A95F4F}"/>
              </a:ext>
            </a:extLst>
          </p:cNvPr>
          <p:cNvSpPr>
            <a:spLocks noGrp="1"/>
          </p:cNvSpPr>
          <p:nvPr>
            <p:ph type="body" sz="quarter" idx="10"/>
          </p:nvPr>
        </p:nvSpPr>
        <p:spPr>
          <a:xfrm>
            <a:off x="609599" y="1917699"/>
            <a:ext cx="11470105" cy="4575175"/>
          </a:xfrm>
        </p:spPr>
        <p:txBody>
          <a:bodyPr>
            <a:normAutofit/>
          </a:bodyPr>
          <a:lstStyle/>
          <a:p>
            <a:r>
              <a:rPr lang="en-US" sz="2000" dirty="0">
                <a:latin typeface="Arial" panose="020B0604020202020204" pitchFamily="34" charset="0"/>
                <a:cs typeface="Arial" panose="020B0604020202020204" pitchFamily="34" charset="0"/>
              </a:rPr>
              <a:t>Requirements covering the </a:t>
            </a:r>
            <a:r>
              <a:rPr lang="en-US" sz="2000" dirty="0">
                <a:solidFill>
                  <a:srgbClr val="FF0000"/>
                </a:solidFill>
                <a:latin typeface="Arial" panose="020B0604020202020204" pitchFamily="34" charset="0"/>
                <a:cs typeface="Arial" panose="020B0604020202020204" pitchFamily="34" charset="0"/>
              </a:rPr>
              <a:t>performance</a:t>
            </a:r>
            <a:r>
              <a:rPr lang="en-US" sz="2000" dirty="0">
                <a:latin typeface="Arial" panose="020B0604020202020204" pitchFamily="34" charset="0"/>
                <a:cs typeface="Arial" panose="020B0604020202020204" pitchFamily="34" charset="0"/>
              </a:rPr>
              <a:t> of emergency and standby power systems providing an alternate source of electrical power to loads in buildings and facilities in the event that the primary power source fails.</a:t>
            </a:r>
          </a:p>
          <a:p>
            <a:pPr marL="0" indent="0">
              <a:buNone/>
            </a:pP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Covers installation, maintenance, operation, and testing requirements as </a:t>
            </a:r>
            <a:r>
              <a:rPr lang="en-US" sz="2000" dirty="0">
                <a:solidFill>
                  <a:srgbClr val="FF0000"/>
                </a:solidFill>
                <a:latin typeface="Arial" panose="020B0604020202020204" pitchFamily="34" charset="0"/>
                <a:cs typeface="Arial" panose="020B0604020202020204" pitchFamily="34" charset="0"/>
              </a:rPr>
              <a:t>they pertain to the performance </a:t>
            </a:r>
            <a:r>
              <a:rPr lang="en-US" sz="2000" dirty="0">
                <a:latin typeface="Arial" panose="020B0604020202020204" pitchFamily="34" charset="0"/>
                <a:cs typeface="Arial" panose="020B0604020202020204" pitchFamily="34" charset="0"/>
              </a:rPr>
              <a:t>of the emergency power supply system (EPSS)</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Intent of standard is to achieve </a:t>
            </a:r>
            <a:r>
              <a:rPr lang="en-US" sz="2000" dirty="0">
                <a:solidFill>
                  <a:srgbClr val="FF0000"/>
                </a:solidFill>
                <a:latin typeface="Arial" panose="020B0604020202020204" pitchFamily="34" charset="0"/>
                <a:cs typeface="Arial" panose="020B0604020202020204" pitchFamily="34" charset="0"/>
              </a:rPr>
              <a:t>maximum system reliability</a:t>
            </a: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marL="457200" lvl="1" indent="0">
              <a:buNone/>
            </a:pPr>
            <a:endParaRPr lang="en-US" sz="16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A2E24DAB-D612-44F4-9797-A7490734F59C}"/>
              </a:ext>
            </a:extLst>
          </p:cNvPr>
          <p:cNvSpPr/>
          <p:nvPr/>
        </p:nvSpPr>
        <p:spPr>
          <a:xfrm>
            <a:off x="810768" y="5144646"/>
            <a:ext cx="5285232" cy="1197864"/>
          </a:xfrm>
          <a:prstGeom prst="rect">
            <a:avLst/>
          </a:prstGeom>
          <a:solidFill>
            <a:schemeClr val="bg1"/>
          </a:solidFill>
          <a:ln w="38100">
            <a:solidFill>
              <a:srgbClr val="DA281C"/>
            </a:soli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latin typeface="+mj-lt"/>
              <a:cs typeface="Helvetica" panose="020B0604020202020204" pitchFamily="34" charset="0"/>
            </a:endParaRPr>
          </a:p>
        </p:txBody>
      </p:sp>
      <p:sp>
        <p:nvSpPr>
          <p:cNvPr id="5" name="Rectangle 4">
            <a:extLst>
              <a:ext uri="{FF2B5EF4-FFF2-40B4-BE49-F238E27FC236}">
                <a16:creationId xmlns:a16="http://schemas.microsoft.com/office/drawing/2014/main" id="{B5F1F398-CD4E-483E-98B3-E8DB96515FC1}"/>
              </a:ext>
            </a:extLst>
          </p:cNvPr>
          <p:cNvSpPr/>
          <p:nvPr/>
        </p:nvSpPr>
        <p:spPr>
          <a:xfrm>
            <a:off x="1749372" y="5129372"/>
            <a:ext cx="4346628" cy="1197864"/>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Arial" panose="020B0604020202020204" pitchFamily="34" charset="0"/>
                <a:cs typeface="Arial" panose="020B0604020202020204" pitchFamily="34" charset="0"/>
              </a:rPr>
              <a:t>NFPA 110 Time to Readiness</a:t>
            </a:r>
          </a:p>
          <a:p>
            <a:r>
              <a:rPr lang="en-US" dirty="0">
                <a:latin typeface="Arial" panose="020B0604020202020204" pitchFamily="34" charset="0"/>
                <a:cs typeface="Arial" panose="020B0604020202020204" pitchFamily="34" charset="0"/>
                <a:hlinkClick r:id="rId2"/>
              </a:rPr>
              <a:t>White Paper</a:t>
            </a:r>
            <a:endParaRPr lang="en-US" dirty="0">
              <a:latin typeface="Arial" panose="020B0604020202020204" pitchFamily="34" charset="0"/>
              <a:cs typeface="Arial" panose="020B0604020202020204" pitchFamily="34" charset="0"/>
              <a:hlinkClick r:id="" action="ppaction://noaction"/>
            </a:endParaRPr>
          </a:p>
          <a:p>
            <a:r>
              <a:rPr lang="en-US" dirty="0">
                <a:latin typeface="Arial" panose="020B0604020202020204" pitchFamily="34" charset="0"/>
                <a:cs typeface="Arial" panose="020B0604020202020204" pitchFamily="34" charset="0"/>
                <a:hlinkClick r:id="rId3"/>
              </a:rPr>
              <a:t>PowerHour Recording</a:t>
            </a:r>
            <a:endParaRPr lang="en-US" dirty="0">
              <a:latin typeface="Arial" panose="020B0604020202020204" pitchFamily="34" charset="0"/>
              <a:cs typeface="Arial" panose="020B0604020202020204" pitchFamily="34" charset="0"/>
            </a:endParaRPr>
          </a:p>
        </p:txBody>
      </p:sp>
      <p:sp>
        <p:nvSpPr>
          <p:cNvPr id="6" name="Rectangle: Rounded Corners 5">
            <a:extLst>
              <a:ext uri="{FF2B5EF4-FFF2-40B4-BE49-F238E27FC236}">
                <a16:creationId xmlns:a16="http://schemas.microsoft.com/office/drawing/2014/main" id="{F482372F-B61C-477D-A45A-1836CFEB442E}"/>
              </a:ext>
            </a:extLst>
          </p:cNvPr>
          <p:cNvSpPr/>
          <p:nvPr/>
        </p:nvSpPr>
        <p:spPr>
          <a:xfrm>
            <a:off x="560652" y="4931375"/>
            <a:ext cx="1188720" cy="812203"/>
          </a:xfrm>
          <a:prstGeom prst="roundRect">
            <a:avLst/>
          </a:prstGeom>
          <a:solidFill>
            <a:srgbClr val="DA28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Helvetica" panose="020B0604020202020204" pitchFamily="34" charset="0"/>
                <a:cs typeface="Helvetica" panose="020B0604020202020204" pitchFamily="34" charset="0"/>
              </a:rPr>
              <a:t>Related Content</a:t>
            </a:r>
          </a:p>
        </p:txBody>
      </p:sp>
    </p:spTree>
    <p:extLst>
      <p:ext uri="{BB962C8B-B14F-4D97-AF65-F5344CB8AC3E}">
        <p14:creationId xmlns:p14="http://schemas.microsoft.com/office/powerpoint/2010/main" val="41122825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19403-3218-477C-99E9-BEFB85011046}"/>
              </a:ext>
            </a:extLst>
          </p:cNvPr>
          <p:cNvSpPr>
            <a:spLocks noGrp="1"/>
          </p:cNvSpPr>
          <p:nvPr>
            <p:ph type="title"/>
          </p:nvPr>
        </p:nvSpPr>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Codes and Standards – NFPA 110 – Type 10 </a:t>
            </a:r>
            <a:endParaRPr lang="en-US" b="1" dirty="0">
              <a:solidFill>
                <a:srgbClr val="DA281C"/>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D1E40F24-14CF-4488-8293-B41474A95F4F}"/>
              </a:ext>
            </a:extLst>
          </p:cNvPr>
          <p:cNvSpPr>
            <a:spLocks noGrp="1"/>
          </p:cNvSpPr>
          <p:nvPr>
            <p:ph type="body" sz="quarter" idx="10"/>
          </p:nvPr>
        </p:nvSpPr>
        <p:spPr>
          <a:xfrm>
            <a:off x="609599" y="1917699"/>
            <a:ext cx="11470105" cy="4575175"/>
          </a:xfrm>
        </p:spPr>
        <p:txBody>
          <a:bodyPr>
            <a:normAutofit/>
          </a:bodyPr>
          <a:lstStyle/>
          <a:p>
            <a:pPr marL="0" indent="0">
              <a:buNone/>
            </a:pPr>
            <a:r>
              <a:rPr lang="en-US" sz="2000" b="1" dirty="0"/>
              <a:t>Type:</a:t>
            </a:r>
          </a:p>
          <a:p>
            <a:pPr marL="457200" lvl="1" indent="0">
              <a:buNone/>
            </a:pPr>
            <a:r>
              <a:rPr lang="en-US" sz="2000" dirty="0"/>
              <a:t>Maximum time, in seconds, that the EPSS will permit the load terminals of the transfer switch to be without acceptable electrical power </a:t>
            </a:r>
            <a:r>
              <a:rPr lang="en-US" sz="2000" i="1" dirty="0"/>
              <a:t>(</a:t>
            </a:r>
            <a:r>
              <a:rPr lang="en-US" sz="2000" b="1" dirty="0"/>
              <a:t>NFPA</a:t>
            </a:r>
            <a:r>
              <a:rPr lang="en-US" sz="2000" i="1" dirty="0"/>
              <a:t> 4.3)</a:t>
            </a:r>
            <a:r>
              <a:rPr lang="en-US" sz="2000" dirty="0"/>
              <a:t> Time generator has to operate after a power failure.</a:t>
            </a:r>
          </a:p>
          <a:p>
            <a:pPr marL="0" indent="0">
              <a:buNone/>
            </a:pP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The emergency power supply system </a:t>
            </a:r>
            <a:r>
              <a:rPr lang="en-US" sz="2000" dirty="0">
                <a:solidFill>
                  <a:srgbClr val="FF0000"/>
                </a:solidFill>
                <a:latin typeface="Arial" panose="020B0604020202020204" pitchFamily="34" charset="0"/>
                <a:cs typeface="Arial" panose="020B0604020202020204" pitchFamily="34" charset="0"/>
              </a:rPr>
              <a:t>provides acceptable power to the load side of the transfer </a:t>
            </a:r>
            <a:r>
              <a:rPr lang="en-US" sz="2000" dirty="0">
                <a:latin typeface="Arial" panose="020B0604020202020204" pitchFamily="34" charset="0"/>
                <a:cs typeface="Arial" panose="020B0604020202020204" pitchFamily="34" charset="0"/>
              </a:rPr>
              <a:t>switch within 10 seconds after an outage</a:t>
            </a:r>
          </a:p>
          <a:p>
            <a:pPr marL="0" indent="0">
              <a:buNone/>
            </a:pP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This 10 second </a:t>
            </a:r>
            <a:r>
              <a:rPr lang="en-US" sz="2000" dirty="0">
                <a:solidFill>
                  <a:srgbClr val="FF0000"/>
                </a:solidFill>
                <a:latin typeface="Arial" panose="020B0604020202020204" pitchFamily="34" charset="0"/>
                <a:cs typeface="Arial" panose="020B0604020202020204" pitchFamily="34" charset="0"/>
              </a:rPr>
              <a:t>includes all intentional and unintentional delays associated with transfer. </a:t>
            </a:r>
          </a:p>
          <a:p>
            <a:pPr marL="457200" lvl="1" indent="0">
              <a:buNone/>
            </a:pP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85421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19403-3218-477C-99E9-BEFB85011046}"/>
              </a:ext>
            </a:extLst>
          </p:cNvPr>
          <p:cNvSpPr>
            <a:spLocks noGrp="1"/>
          </p:cNvSpPr>
          <p:nvPr>
            <p:ph type="title"/>
          </p:nvPr>
        </p:nvSpPr>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Codes and Standards – NFPA 99 </a:t>
            </a:r>
            <a:endParaRPr lang="en-US" b="1" dirty="0">
              <a:solidFill>
                <a:srgbClr val="DA281C"/>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D1E40F24-14CF-4488-8293-B41474A95F4F}"/>
              </a:ext>
            </a:extLst>
          </p:cNvPr>
          <p:cNvSpPr>
            <a:spLocks noGrp="1"/>
          </p:cNvSpPr>
          <p:nvPr>
            <p:ph type="body" sz="quarter" idx="10"/>
          </p:nvPr>
        </p:nvSpPr>
        <p:spPr>
          <a:xfrm>
            <a:off x="609599" y="1917699"/>
            <a:ext cx="11470105" cy="4575175"/>
          </a:xfrm>
        </p:spPr>
        <p:txBody>
          <a:bodyPr>
            <a:normAutofit/>
          </a:bodyPr>
          <a:lstStyle/>
          <a:p>
            <a:r>
              <a:rPr lang="en-US" sz="2000" dirty="0">
                <a:latin typeface="Arial" panose="020B0604020202020204" pitchFamily="34" charset="0"/>
                <a:cs typeface="Arial" panose="020B0604020202020204" pitchFamily="34" charset="0"/>
              </a:rPr>
              <a:t>Requirements covering the </a:t>
            </a:r>
            <a:r>
              <a:rPr lang="en-US" sz="2000" dirty="0">
                <a:solidFill>
                  <a:srgbClr val="FF0000"/>
                </a:solidFill>
                <a:latin typeface="Arial" panose="020B0604020202020204" pitchFamily="34" charset="0"/>
                <a:cs typeface="Arial" panose="020B0604020202020204" pitchFamily="34" charset="0"/>
              </a:rPr>
              <a:t>performance</a:t>
            </a:r>
            <a:r>
              <a:rPr lang="en-US" sz="2000" dirty="0">
                <a:latin typeface="Arial" panose="020B0604020202020204" pitchFamily="34" charset="0"/>
                <a:cs typeface="Arial" panose="020B0604020202020204" pitchFamily="34" charset="0"/>
              </a:rPr>
              <a:t> of emergency and standby power systems providing an alternate source of electrical power to loads in buildings and facilities in the event that the primary power source fails.</a:t>
            </a:r>
          </a:p>
          <a:p>
            <a:pPr marL="0" indent="0">
              <a:buNone/>
            </a:pPr>
            <a:endParaRPr lang="en-US" sz="2000" dirty="0">
              <a:solidFill>
                <a:srgbClr val="FF0000"/>
              </a:solidFill>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Covers installation, maintenance, operation, and testing requirements as </a:t>
            </a:r>
            <a:r>
              <a:rPr lang="en-US" sz="2000" dirty="0">
                <a:solidFill>
                  <a:srgbClr val="FF0000"/>
                </a:solidFill>
                <a:latin typeface="Arial" panose="020B0604020202020204" pitchFamily="34" charset="0"/>
                <a:cs typeface="Arial" panose="020B0604020202020204" pitchFamily="34" charset="0"/>
              </a:rPr>
              <a:t>they pertain to the performance </a:t>
            </a:r>
            <a:r>
              <a:rPr lang="en-US" sz="2000" dirty="0">
                <a:latin typeface="Arial" panose="020B0604020202020204" pitchFamily="34" charset="0"/>
                <a:cs typeface="Arial" panose="020B0604020202020204" pitchFamily="34" charset="0"/>
              </a:rPr>
              <a:t>of the emergency power supply system (EPSS)</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Intent of standard is to achieve </a:t>
            </a:r>
            <a:r>
              <a:rPr lang="en-US" sz="2000" dirty="0">
                <a:solidFill>
                  <a:srgbClr val="FF0000"/>
                </a:solidFill>
                <a:latin typeface="Arial" panose="020B0604020202020204" pitchFamily="34" charset="0"/>
                <a:cs typeface="Arial" panose="020B0604020202020204" pitchFamily="34" charset="0"/>
              </a:rPr>
              <a:t>maximum system reliability</a:t>
            </a:r>
          </a:p>
          <a:p>
            <a:pPr marL="0" indent="0">
              <a:buNone/>
            </a:pP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marL="457200" lvl="1" indent="0">
              <a:buNone/>
            </a:pPr>
            <a:endParaRPr lang="en-US" sz="1600" dirty="0">
              <a:latin typeface="Arial" panose="020B0604020202020204" pitchFamily="34" charset="0"/>
              <a:cs typeface="Arial" panose="020B0604020202020204" pitchFamily="34" charset="0"/>
            </a:endParaRPr>
          </a:p>
        </p:txBody>
      </p:sp>
      <p:sp>
        <p:nvSpPr>
          <p:cNvPr id="7" name="Text Placeholder 2">
            <a:extLst>
              <a:ext uri="{FF2B5EF4-FFF2-40B4-BE49-F238E27FC236}">
                <a16:creationId xmlns:a16="http://schemas.microsoft.com/office/drawing/2014/main" id="{DEEC1466-82DC-4327-895D-A8E9177BAA3B}"/>
              </a:ext>
            </a:extLst>
          </p:cNvPr>
          <p:cNvSpPr txBox="1">
            <a:spLocks/>
          </p:cNvSpPr>
          <p:nvPr/>
        </p:nvSpPr>
        <p:spPr>
          <a:xfrm>
            <a:off x="761999" y="2070099"/>
            <a:ext cx="11470105" cy="45751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dirty="0">
              <a:solidFill>
                <a:srgbClr val="FF0000"/>
              </a:solidFill>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marL="457200" lvl="1" indent="0">
              <a:buFont typeface="Arial" panose="020B0604020202020204" pitchFamily="34" charset="0"/>
              <a:buNone/>
            </a:pP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14937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19403-3218-477C-99E9-BEFB85011046}"/>
              </a:ext>
            </a:extLst>
          </p:cNvPr>
          <p:cNvSpPr>
            <a:spLocks noGrp="1"/>
          </p:cNvSpPr>
          <p:nvPr>
            <p:ph type="title"/>
          </p:nvPr>
        </p:nvSpPr>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Codes and Standards – NFPA 99 </a:t>
            </a:r>
            <a:endParaRPr lang="en-US" b="1" dirty="0">
              <a:solidFill>
                <a:srgbClr val="DA281C"/>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D1E40F24-14CF-4488-8293-B41474A95F4F}"/>
              </a:ext>
            </a:extLst>
          </p:cNvPr>
          <p:cNvSpPr>
            <a:spLocks noGrp="1"/>
          </p:cNvSpPr>
          <p:nvPr>
            <p:ph type="body" sz="quarter" idx="10"/>
          </p:nvPr>
        </p:nvSpPr>
        <p:spPr>
          <a:xfrm>
            <a:off x="609599" y="1917699"/>
            <a:ext cx="11470105" cy="4575175"/>
          </a:xfrm>
        </p:spPr>
        <p:txBody>
          <a:bodyPr>
            <a:normAutofit/>
          </a:bodyPr>
          <a:lstStyle/>
          <a:p>
            <a:r>
              <a:rPr lang="en-US" sz="2000" dirty="0">
                <a:latin typeface="Arial" panose="020B0604020202020204" pitchFamily="34" charset="0"/>
                <a:cs typeface="Arial" panose="020B0604020202020204" pitchFamily="34" charset="0"/>
              </a:rPr>
              <a:t>Requirements covering the </a:t>
            </a:r>
            <a:r>
              <a:rPr lang="en-US" sz="2000" dirty="0">
                <a:solidFill>
                  <a:srgbClr val="FF0000"/>
                </a:solidFill>
                <a:latin typeface="Arial" panose="020B0604020202020204" pitchFamily="34" charset="0"/>
                <a:cs typeface="Arial" panose="020B0604020202020204" pitchFamily="34" charset="0"/>
              </a:rPr>
              <a:t>performance</a:t>
            </a:r>
            <a:r>
              <a:rPr lang="en-US" sz="2000" dirty="0">
                <a:latin typeface="Arial" panose="020B0604020202020204" pitchFamily="34" charset="0"/>
                <a:cs typeface="Arial" panose="020B0604020202020204" pitchFamily="34" charset="0"/>
              </a:rPr>
              <a:t> of emergency and standby power systems providing an alternate source of electrical power to loads in buildings and facilities in the event that the primary power source fails.</a:t>
            </a:r>
          </a:p>
          <a:p>
            <a:pPr marL="0" indent="0">
              <a:buNone/>
            </a:pPr>
            <a:endParaRPr lang="en-US" sz="2000" dirty="0">
              <a:solidFill>
                <a:srgbClr val="FF0000"/>
              </a:solidFill>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Covers installation, maintenance, operation, and testing requirements as </a:t>
            </a:r>
            <a:r>
              <a:rPr lang="en-US" sz="2000" dirty="0">
                <a:solidFill>
                  <a:srgbClr val="FF0000"/>
                </a:solidFill>
                <a:latin typeface="Arial" panose="020B0604020202020204" pitchFamily="34" charset="0"/>
                <a:cs typeface="Arial" panose="020B0604020202020204" pitchFamily="34" charset="0"/>
              </a:rPr>
              <a:t>they pertain to the performance </a:t>
            </a:r>
            <a:r>
              <a:rPr lang="en-US" sz="2000" dirty="0">
                <a:latin typeface="Arial" panose="020B0604020202020204" pitchFamily="34" charset="0"/>
                <a:cs typeface="Arial" panose="020B0604020202020204" pitchFamily="34" charset="0"/>
              </a:rPr>
              <a:t>of the emergency power supply system (EPSS)</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Intent of standard is to achieve </a:t>
            </a:r>
            <a:r>
              <a:rPr lang="en-US" sz="2000" dirty="0">
                <a:solidFill>
                  <a:srgbClr val="FF0000"/>
                </a:solidFill>
                <a:latin typeface="Arial" panose="020B0604020202020204" pitchFamily="34" charset="0"/>
                <a:cs typeface="Arial" panose="020B0604020202020204" pitchFamily="34" charset="0"/>
              </a:rPr>
              <a:t>maximum system reliability</a:t>
            </a:r>
          </a:p>
          <a:p>
            <a:pPr marL="0" indent="0">
              <a:buNone/>
            </a:pP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Divides the essential electrical system into three branches: </a:t>
            </a:r>
            <a:r>
              <a:rPr lang="en-US" sz="2000" dirty="0">
                <a:solidFill>
                  <a:srgbClr val="FF0000"/>
                </a:solidFill>
                <a:latin typeface="Arial" panose="020B0604020202020204" pitchFamily="34" charset="0"/>
                <a:cs typeface="Arial" panose="020B0604020202020204" pitchFamily="34" charset="0"/>
              </a:rPr>
              <a:t>life safety, critical, and equipment </a:t>
            </a:r>
          </a:p>
          <a:p>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marL="457200" lvl="1" indent="0">
              <a:buNone/>
            </a:pPr>
            <a:endParaRPr lang="en-US" sz="1600" dirty="0">
              <a:latin typeface="Arial" panose="020B0604020202020204" pitchFamily="34" charset="0"/>
              <a:cs typeface="Arial" panose="020B0604020202020204" pitchFamily="34" charset="0"/>
            </a:endParaRPr>
          </a:p>
        </p:txBody>
      </p:sp>
      <p:sp>
        <p:nvSpPr>
          <p:cNvPr id="7" name="Text Placeholder 2">
            <a:extLst>
              <a:ext uri="{FF2B5EF4-FFF2-40B4-BE49-F238E27FC236}">
                <a16:creationId xmlns:a16="http://schemas.microsoft.com/office/drawing/2014/main" id="{DEEC1466-82DC-4327-895D-A8E9177BAA3B}"/>
              </a:ext>
            </a:extLst>
          </p:cNvPr>
          <p:cNvSpPr txBox="1">
            <a:spLocks/>
          </p:cNvSpPr>
          <p:nvPr/>
        </p:nvSpPr>
        <p:spPr>
          <a:xfrm>
            <a:off x="761999" y="2070099"/>
            <a:ext cx="11470105" cy="45751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dirty="0">
              <a:solidFill>
                <a:srgbClr val="FF0000"/>
              </a:solidFill>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marL="457200" lvl="1" indent="0">
              <a:buFont typeface="Arial" panose="020B0604020202020204" pitchFamily="34" charset="0"/>
              <a:buNone/>
            </a:pP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771637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19403-3218-477C-99E9-BEFB85011046}"/>
              </a:ext>
            </a:extLst>
          </p:cNvPr>
          <p:cNvSpPr>
            <a:spLocks noGrp="1"/>
          </p:cNvSpPr>
          <p:nvPr>
            <p:ph type="title"/>
          </p:nvPr>
        </p:nvSpPr>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Codes and Standards – NEC 700.3   </a:t>
            </a:r>
            <a:endParaRPr lang="en-US" b="1" dirty="0">
              <a:solidFill>
                <a:srgbClr val="DA281C"/>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D1E40F24-14CF-4488-8293-B41474A95F4F}"/>
              </a:ext>
            </a:extLst>
          </p:cNvPr>
          <p:cNvSpPr>
            <a:spLocks noGrp="1"/>
          </p:cNvSpPr>
          <p:nvPr>
            <p:ph type="body" sz="quarter" idx="10"/>
          </p:nvPr>
        </p:nvSpPr>
        <p:spPr>
          <a:xfrm>
            <a:off x="609599" y="1917699"/>
            <a:ext cx="11470105" cy="4575175"/>
          </a:xfrm>
        </p:spPr>
        <p:txBody>
          <a:bodyPr>
            <a:normAutofit/>
          </a:bodyPr>
          <a:lstStyle/>
          <a:p>
            <a:endParaRPr lang="en-US" sz="20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marL="457200" lvl="1" indent="0">
              <a:buNone/>
            </a:pPr>
            <a:endParaRPr lang="en-US" sz="1600" dirty="0">
              <a:latin typeface="Arial" panose="020B0604020202020204" pitchFamily="34" charset="0"/>
              <a:cs typeface="Arial" panose="020B0604020202020204" pitchFamily="34" charset="0"/>
            </a:endParaRPr>
          </a:p>
        </p:txBody>
      </p:sp>
      <p:sp>
        <p:nvSpPr>
          <p:cNvPr id="5" name="Content Placeholder 3">
            <a:extLst>
              <a:ext uri="{FF2B5EF4-FFF2-40B4-BE49-F238E27FC236}">
                <a16:creationId xmlns:a16="http://schemas.microsoft.com/office/drawing/2014/main" id="{19A5EB1E-34DD-484A-B235-D7B51F4112ED}"/>
              </a:ext>
            </a:extLst>
          </p:cNvPr>
          <p:cNvSpPr txBox="1">
            <a:spLocks/>
          </p:cNvSpPr>
          <p:nvPr/>
        </p:nvSpPr>
        <p:spPr>
          <a:xfrm>
            <a:off x="609600" y="1704976"/>
            <a:ext cx="5009965" cy="462279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spc="-5" dirty="0">
              <a:solidFill>
                <a:srgbClr val="FF0000"/>
              </a:solidFill>
              <a:latin typeface="Arial"/>
              <a:cs typeface="Arial"/>
            </a:endParaRPr>
          </a:p>
          <a:p>
            <a:pPr marL="0" indent="0">
              <a:buNone/>
            </a:pPr>
            <a:r>
              <a:rPr lang="en-US" sz="2000" spc="-5" dirty="0">
                <a:solidFill>
                  <a:srgbClr val="FF0000"/>
                </a:solidFill>
                <a:latin typeface="Arial"/>
                <a:cs typeface="Arial"/>
              </a:rPr>
              <a:t>Emergency system shall include a permanent means to connect to a temporary source of power</a:t>
            </a:r>
          </a:p>
          <a:p>
            <a:pPr marL="0" indent="0">
              <a:buNone/>
            </a:pPr>
            <a:endParaRPr lang="en-US" sz="2000" spc="-5" dirty="0">
              <a:solidFill>
                <a:srgbClr val="FF0000"/>
              </a:solidFill>
              <a:latin typeface="Arial"/>
              <a:cs typeface="Arial"/>
            </a:endParaRPr>
          </a:p>
          <a:p>
            <a:pPr marL="0" indent="0">
              <a:buNone/>
            </a:pPr>
            <a:endParaRPr lang="en-US" sz="2000" spc="-5" dirty="0">
              <a:solidFill>
                <a:srgbClr val="FF0000"/>
              </a:solidFill>
              <a:latin typeface="Arial"/>
              <a:cs typeface="Arial"/>
            </a:endParaRPr>
          </a:p>
          <a:p>
            <a:pPr marL="0" indent="0">
              <a:buNone/>
            </a:pPr>
            <a:endParaRPr lang="en-US" sz="2000" spc="-5" dirty="0">
              <a:latin typeface="Arial"/>
              <a:cs typeface="Arial"/>
            </a:endParaRPr>
          </a:p>
        </p:txBody>
      </p:sp>
      <p:pic>
        <p:nvPicPr>
          <p:cNvPr id="8" name="Picture 7">
            <a:extLst>
              <a:ext uri="{FF2B5EF4-FFF2-40B4-BE49-F238E27FC236}">
                <a16:creationId xmlns:a16="http://schemas.microsoft.com/office/drawing/2014/main" id="{38EC659E-060C-47FE-89B3-54F9ADBB25E2}"/>
              </a:ext>
            </a:extLst>
          </p:cNvPr>
          <p:cNvPicPr>
            <a:picLocks noChangeAspect="1"/>
          </p:cNvPicPr>
          <p:nvPr/>
        </p:nvPicPr>
        <p:blipFill>
          <a:blip r:embed="rId3">
            <a:duotone>
              <a:schemeClr val="accent5">
                <a:shade val="45000"/>
                <a:satMod val="135000"/>
              </a:schemeClr>
              <a:prstClr val="white"/>
            </a:duotone>
          </a:blip>
          <a:stretch>
            <a:fillRect/>
          </a:stretch>
        </p:blipFill>
        <p:spPr>
          <a:xfrm>
            <a:off x="6841400" y="1690688"/>
            <a:ext cx="5238304" cy="1920328"/>
          </a:xfrm>
          <a:prstGeom prst="rect">
            <a:avLst/>
          </a:prstGeom>
          <a:ln>
            <a:solidFill>
              <a:schemeClr val="tx1"/>
            </a:solidFill>
          </a:ln>
        </p:spPr>
      </p:pic>
      <p:sp>
        <p:nvSpPr>
          <p:cNvPr id="9" name="Arrow: Right 8">
            <a:extLst>
              <a:ext uri="{FF2B5EF4-FFF2-40B4-BE49-F238E27FC236}">
                <a16:creationId xmlns:a16="http://schemas.microsoft.com/office/drawing/2014/main" id="{ECC68060-5AEE-403C-AB55-4CB7AC7E49D4}"/>
              </a:ext>
            </a:extLst>
          </p:cNvPr>
          <p:cNvSpPr/>
          <p:nvPr/>
        </p:nvSpPr>
        <p:spPr>
          <a:xfrm rot="10800000">
            <a:off x="5460890" y="2545284"/>
            <a:ext cx="1380507" cy="373444"/>
          </a:xfrm>
          <a:prstGeom prst="rightArrow">
            <a:avLst>
              <a:gd name="adj1" fmla="val 43549"/>
              <a:gd name="adj2" fmla="val 5000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790972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19403-3218-477C-99E9-BEFB85011046}"/>
              </a:ext>
            </a:extLst>
          </p:cNvPr>
          <p:cNvSpPr>
            <a:spLocks noGrp="1"/>
          </p:cNvSpPr>
          <p:nvPr>
            <p:ph type="title"/>
          </p:nvPr>
        </p:nvSpPr>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Codes and Standards – NEC 700.3   </a:t>
            </a:r>
            <a:endParaRPr lang="en-US" b="1" dirty="0">
              <a:solidFill>
                <a:srgbClr val="DA281C"/>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D1E40F24-14CF-4488-8293-B41474A95F4F}"/>
              </a:ext>
            </a:extLst>
          </p:cNvPr>
          <p:cNvSpPr>
            <a:spLocks noGrp="1"/>
          </p:cNvSpPr>
          <p:nvPr>
            <p:ph type="body" sz="quarter" idx="10"/>
          </p:nvPr>
        </p:nvSpPr>
        <p:spPr>
          <a:xfrm>
            <a:off x="609599" y="1917699"/>
            <a:ext cx="11470105" cy="4575175"/>
          </a:xfrm>
        </p:spPr>
        <p:txBody>
          <a:bodyPr>
            <a:normAutofit/>
          </a:bodyPr>
          <a:lstStyle/>
          <a:p>
            <a:endParaRPr lang="en-US" sz="20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marL="457200" lvl="1" indent="0">
              <a:buNone/>
            </a:pPr>
            <a:endParaRPr lang="en-US" sz="1600" dirty="0">
              <a:latin typeface="Arial" panose="020B0604020202020204" pitchFamily="34" charset="0"/>
              <a:cs typeface="Arial" panose="020B0604020202020204" pitchFamily="34" charset="0"/>
            </a:endParaRPr>
          </a:p>
        </p:txBody>
      </p:sp>
      <p:sp>
        <p:nvSpPr>
          <p:cNvPr id="5" name="Content Placeholder 3">
            <a:extLst>
              <a:ext uri="{FF2B5EF4-FFF2-40B4-BE49-F238E27FC236}">
                <a16:creationId xmlns:a16="http://schemas.microsoft.com/office/drawing/2014/main" id="{19A5EB1E-34DD-484A-B235-D7B51F4112ED}"/>
              </a:ext>
            </a:extLst>
          </p:cNvPr>
          <p:cNvSpPr txBox="1">
            <a:spLocks/>
          </p:cNvSpPr>
          <p:nvPr/>
        </p:nvSpPr>
        <p:spPr>
          <a:xfrm>
            <a:off x="609600" y="1704976"/>
            <a:ext cx="5009965" cy="46227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spc="-5" dirty="0">
              <a:solidFill>
                <a:srgbClr val="FF0000"/>
              </a:solidFill>
              <a:latin typeface="Arial"/>
              <a:cs typeface="Arial"/>
            </a:endParaRPr>
          </a:p>
          <a:p>
            <a:pPr marL="0" indent="0">
              <a:buNone/>
            </a:pPr>
            <a:r>
              <a:rPr lang="en-US" sz="2000" spc="-5" dirty="0">
                <a:solidFill>
                  <a:srgbClr val="FF0000"/>
                </a:solidFill>
                <a:latin typeface="Arial"/>
                <a:cs typeface="Arial"/>
              </a:rPr>
              <a:t>Emergency system shall include a permanent means to connect to a temporary source of power</a:t>
            </a:r>
          </a:p>
          <a:p>
            <a:pPr marL="0" indent="0">
              <a:buNone/>
            </a:pPr>
            <a:endParaRPr lang="en-US" sz="2000" spc="-5" dirty="0">
              <a:solidFill>
                <a:srgbClr val="FF0000"/>
              </a:solidFill>
              <a:latin typeface="Arial"/>
              <a:cs typeface="Arial"/>
            </a:endParaRPr>
          </a:p>
          <a:p>
            <a:pPr marL="0" indent="0">
              <a:buNone/>
            </a:pPr>
            <a:endParaRPr lang="en-US" sz="2000" spc="-5" dirty="0">
              <a:solidFill>
                <a:srgbClr val="FF0000"/>
              </a:solidFill>
              <a:latin typeface="Arial"/>
              <a:cs typeface="Arial"/>
            </a:endParaRPr>
          </a:p>
          <a:p>
            <a:pPr marL="0" indent="0">
              <a:buNone/>
            </a:pPr>
            <a:r>
              <a:rPr lang="en-US" sz="2000" spc="-5" dirty="0">
                <a:latin typeface="Arial"/>
                <a:cs typeface="Arial"/>
              </a:rPr>
              <a:t>Tap Boxes</a:t>
            </a:r>
          </a:p>
          <a:p>
            <a:r>
              <a:rPr lang="en-US" sz="2000" spc="-5" dirty="0">
                <a:latin typeface="Arial"/>
                <a:cs typeface="Arial"/>
              </a:rPr>
              <a:t>Provide a solution for connecting a temporary source of power while a generator is down</a:t>
            </a:r>
          </a:p>
          <a:p>
            <a:endParaRPr lang="en-US" sz="1600" dirty="0"/>
          </a:p>
        </p:txBody>
      </p:sp>
      <p:pic>
        <p:nvPicPr>
          <p:cNvPr id="8" name="Picture 7">
            <a:extLst>
              <a:ext uri="{FF2B5EF4-FFF2-40B4-BE49-F238E27FC236}">
                <a16:creationId xmlns:a16="http://schemas.microsoft.com/office/drawing/2014/main" id="{38EC659E-060C-47FE-89B3-54F9ADBB25E2}"/>
              </a:ext>
            </a:extLst>
          </p:cNvPr>
          <p:cNvPicPr>
            <a:picLocks noChangeAspect="1"/>
          </p:cNvPicPr>
          <p:nvPr/>
        </p:nvPicPr>
        <p:blipFill>
          <a:blip r:embed="rId3">
            <a:duotone>
              <a:schemeClr val="accent5">
                <a:shade val="45000"/>
                <a:satMod val="135000"/>
              </a:schemeClr>
              <a:prstClr val="white"/>
            </a:duotone>
          </a:blip>
          <a:stretch>
            <a:fillRect/>
          </a:stretch>
        </p:blipFill>
        <p:spPr>
          <a:xfrm>
            <a:off x="6841400" y="1690688"/>
            <a:ext cx="5238304" cy="1920328"/>
          </a:xfrm>
          <a:prstGeom prst="rect">
            <a:avLst/>
          </a:prstGeom>
          <a:ln>
            <a:solidFill>
              <a:schemeClr val="tx1"/>
            </a:solidFill>
          </a:ln>
        </p:spPr>
      </p:pic>
      <p:sp>
        <p:nvSpPr>
          <p:cNvPr id="9" name="Arrow: Right 8">
            <a:extLst>
              <a:ext uri="{FF2B5EF4-FFF2-40B4-BE49-F238E27FC236}">
                <a16:creationId xmlns:a16="http://schemas.microsoft.com/office/drawing/2014/main" id="{ECC68060-5AEE-403C-AB55-4CB7AC7E49D4}"/>
              </a:ext>
            </a:extLst>
          </p:cNvPr>
          <p:cNvSpPr/>
          <p:nvPr/>
        </p:nvSpPr>
        <p:spPr>
          <a:xfrm rot="10800000">
            <a:off x="5460890" y="2545284"/>
            <a:ext cx="1380507" cy="373444"/>
          </a:xfrm>
          <a:prstGeom prst="rightArrow">
            <a:avLst>
              <a:gd name="adj1" fmla="val 43549"/>
              <a:gd name="adj2" fmla="val 5000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373432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E3390B8C-E287-4C86-9CBB-6EE617149BE5}"/>
              </a:ext>
            </a:extLst>
          </p:cNvPr>
          <p:cNvSpPr>
            <a:spLocks noGrp="1"/>
          </p:cNvSpPr>
          <p:nvPr>
            <p:ph type="body" sz="quarter" idx="10"/>
          </p:nvPr>
        </p:nvSpPr>
        <p:spPr>
          <a:xfrm>
            <a:off x="609599" y="1917699"/>
            <a:ext cx="11470105" cy="4575175"/>
          </a:xfrm>
        </p:spPr>
        <p:txBody>
          <a:bodyPr>
            <a:normAutofit/>
          </a:bodyPr>
          <a:lstStyle/>
          <a:p>
            <a:r>
              <a:rPr lang="en-US" sz="2000" dirty="0">
                <a:latin typeface="Arial" panose="020B0604020202020204" pitchFamily="34" charset="0"/>
                <a:cs typeface="Arial" panose="020B0604020202020204" pitchFamily="34" charset="0"/>
              </a:rPr>
              <a:t>Tested 12 times a year at intervals </a:t>
            </a:r>
            <a:r>
              <a:rPr lang="en-US" sz="2000" dirty="0">
                <a:solidFill>
                  <a:srgbClr val="FF0000"/>
                </a:solidFill>
                <a:latin typeface="Arial" panose="020B0604020202020204" pitchFamily="34" charset="0"/>
                <a:cs typeface="Arial" panose="020B0604020202020204" pitchFamily="34" charset="0"/>
              </a:rPr>
              <a:t>no less than 20 days and no more than 40 days </a:t>
            </a:r>
          </a:p>
          <a:p>
            <a:pPr marL="457200" lvl="1" indent="0">
              <a:buNone/>
            </a:pPr>
            <a:endParaRPr lang="en-US" sz="16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marL="457200" lvl="1" indent="0">
              <a:buNone/>
            </a:pPr>
            <a:endParaRPr lang="en-US" sz="1600"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A540463E-96FE-43DE-9108-FF4D8BC5013D}"/>
              </a:ext>
            </a:extLst>
          </p:cNvPr>
          <p:cNvSpPr>
            <a:spLocks noGrp="1"/>
          </p:cNvSpPr>
          <p:nvPr>
            <p:ph type="title"/>
          </p:nvPr>
        </p:nvSpPr>
        <p:spPr>
          <a:xfrm>
            <a:off x="838200" y="365125"/>
            <a:ext cx="10515600" cy="1325563"/>
          </a:xfrm>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Joint Commission  - Environment of Care Standard </a:t>
            </a:r>
            <a:endParaRPr lang="en-US" b="1" dirty="0">
              <a:solidFill>
                <a:srgbClr val="DA281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28262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E3390B8C-E287-4C86-9CBB-6EE617149BE5}"/>
              </a:ext>
            </a:extLst>
          </p:cNvPr>
          <p:cNvSpPr>
            <a:spLocks noGrp="1"/>
          </p:cNvSpPr>
          <p:nvPr>
            <p:ph type="body" sz="quarter" idx="10"/>
          </p:nvPr>
        </p:nvSpPr>
        <p:spPr>
          <a:xfrm>
            <a:off x="609599" y="1917699"/>
            <a:ext cx="11470105" cy="4575175"/>
          </a:xfrm>
        </p:spPr>
        <p:txBody>
          <a:bodyPr>
            <a:normAutofit/>
          </a:bodyPr>
          <a:lstStyle/>
          <a:p>
            <a:r>
              <a:rPr lang="en-US" sz="2000" dirty="0">
                <a:latin typeface="Arial" panose="020B0604020202020204" pitchFamily="34" charset="0"/>
                <a:cs typeface="Arial" panose="020B0604020202020204" pitchFamily="34" charset="0"/>
              </a:rPr>
              <a:t>Tested 12 times a year at intervals </a:t>
            </a:r>
            <a:r>
              <a:rPr lang="en-US" sz="2000" dirty="0">
                <a:solidFill>
                  <a:srgbClr val="FF0000"/>
                </a:solidFill>
                <a:latin typeface="Arial" panose="020B0604020202020204" pitchFamily="34" charset="0"/>
                <a:cs typeface="Arial" panose="020B0604020202020204" pitchFamily="34" charset="0"/>
              </a:rPr>
              <a:t>no less than 20 days and no more than 40 days </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Test each emergency generator for at least </a:t>
            </a:r>
            <a:r>
              <a:rPr lang="en-US" sz="2000" dirty="0">
                <a:solidFill>
                  <a:srgbClr val="FF0000"/>
                </a:solidFill>
                <a:latin typeface="Arial" panose="020B0604020202020204" pitchFamily="34" charset="0"/>
                <a:cs typeface="Arial" panose="020B0604020202020204" pitchFamily="34" charset="0"/>
              </a:rPr>
              <a:t>30 continuous minutes and test dates must be documented </a:t>
            </a:r>
          </a:p>
          <a:p>
            <a:endParaRPr lang="en-US" sz="20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marL="457200" lvl="1" indent="0">
              <a:buNone/>
            </a:pPr>
            <a:endParaRPr lang="en-US" sz="1600"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F1490AB7-01C1-4D5C-B4DB-4EE4267B6403}"/>
              </a:ext>
            </a:extLst>
          </p:cNvPr>
          <p:cNvSpPr>
            <a:spLocks noGrp="1"/>
          </p:cNvSpPr>
          <p:nvPr>
            <p:ph type="title"/>
          </p:nvPr>
        </p:nvSpPr>
        <p:spPr>
          <a:xfrm>
            <a:off x="838200" y="365125"/>
            <a:ext cx="10515600" cy="1325563"/>
          </a:xfrm>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Joint Commission  - Environment of Care Standard </a:t>
            </a:r>
            <a:endParaRPr lang="en-US" b="1" dirty="0">
              <a:solidFill>
                <a:srgbClr val="DA281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448305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19403-3218-477C-99E9-BEFB85011046}"/>
              </a:ext>
            </a:extLst>
          </p:cNvPr>
          <p:cNvSpPr>
            <a:spLocks noGrp="1"/>
          </p:cNvSpPr>
          <p:nvPr>
            <p:ph type="title"/>
          </p:nvPr>
        </p:nvSpPr>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Joint Commission  - Environment of Care Standard </a:t>
            </a:r>
            <a:endParaRPr lang="en-US" b="1" dirty="0">
              <a:solidFill>
                <a:srgbClr val="DA281C"/>
              </a:solidFill>
              <a:latin typeface="Arial" panose="020B0604020202020204" pitchFamily="34" charset="0"/>
              <a:cs typeface="Arial" panose="020B0604020202020204" pitchFamily="34" charset="0"/>
            </a:endParaRPr>
          </a:p>
        </p:txBody>
      </p:sp>
      <p:sp>
        <p:nvSpPr>
          <p:cNvPr id="7" name="Text Placeholder 2">
            <a:extLst>
              <a:ext uri="{FF2B5EF4-FFF2-40B4-BE49-F238E27FC236}">
                <a16:creationId xmlns:a16="http://schemas.microsoft.com/office/drawing/2014/main" id="{E3390B8C-E287-4C86-9CBB-6EE617149BE5}"/>
              </a:ext>
            </a:extLst>
          </p:cNvPr>
          <p:cNvSpPr>
            <a:spLocks noGrp="1"/>
          </p:cNvSpPr>
          <p:nvPr>
            <p:ph type="body" sz="quarter" idx="10"/>
          </p:nvPr>
        </p:nvSpPr>
        <p:spPr>
          <a:xfrm>
            <a:off x="609599" y="1917699"/>
            <a:ext cx="11470105" cy="4575175"/>
          </a:xfrm>
        </p:spPr>
        <p:txBody>
          <a:bodyPr>
            <a:normAutofit/>
          </a:bodyPr>
          <a:lstStyle/>
          <a:p>
            <a:r>
              <a:rPr lang="en-US" sz="2000" dirty="0">
                <a:latin typeface="Arial" panose="020B0604020202020204" pitchFamily="34" charset="0"/>
                <a:cs typeface="Arial" panose="020B0604020202020204" pitchFamily="34" charset="0"/>
              </a:rPr>
              <a:t>Tested 12 times a year at intervals </a:t>
            </a:r>
            <a:r>
              <a:rPr lang="en-US" sz="2000" dirty="0">
                <a:solidFill>
                  <a:srgbClr val="FF0000"/>
                </a:solidFill>
                <a:latin typeface="Arial" panose="020B0604020202020204" pitchFamily="34" charset="0"/>
                <a:cs typeface="Arial" panose="020B0604020202020204" pitchFamily="34" charset="0"/>
              </a:rPr>
              <a:t>no less than 20 days and no more than 40 days </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Test each emergency generator for at least </a:t>
            </a:r>
            <a:r>
              <a:rPr lang="en-US" sz="2000" dirty="0">
                <a:solidFill>
                  <a:srgbClr val="FF0000"/>
                </a:solidFill>
                <a:latin typeface="Arial" panose="020B0604020202020204" pitchFamily="34" charset="0"/>
                <a:cs typeface="Arial" panose="020B0604020202020204" pitchFamily="34" charset="0"/>
              </a:rPr>
              <a:t>30 continuous minutes and test dates must be documented </a:t>
            </a:r>
          </a:p>
          <a:p>
            <a:pPr marL="0" indent="0">
              <a:buNone/>
            </a:pPr>
            <a:endParaRPr lang="en-US" sz="2000" dirty="0">
              <a:solidFill>
                <a:srgbClr val="FF0000"/>
              </a:solidFill>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The emergency generator tests are conducted with a </a:t>
            </a:r>
            <a:r>
              <a:rPr lang="en-US" sz="2000" dirty="0">
                <a:solidFill>
                  <a:srgbClr val="FF0000"/>
                </a:solidFill>
                <a:latin typeface="Arial" panose="020B0604020202020204" pitchFamily="34" charset="0"/>
                <a:cs typeface="Arial" panose="020B0604020202020204" pitchFamily="34" charset="0"/>
              </a:rPr>
              <a:t>dynamic load that is at least 30% of the nameplate rating</a:t>
            </a:r>
            <a:r>
              <a:rPr lang="en-US" sz="2000" dirty="0">
                <a:latin typeface="Arial" panose="020B0604020202020204" pitchFamily="34" charset="0"/>
                <a:cs typeface="Arial" panose="020B0604020202020204" pitchFamily="34" charset="0"/>
              </a:rPr>
              <a:t> of the generator or meets the manufacturer’s recommended prime movers’ exhaust gas temperature</a:t>
            </a:r>
            <a:endParaRPr lang="en-US" sz="2000" dirty="0">
              <a:solidFill>
                <a:srgbClr val="FF0000"/>
              </a:solidFill>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marL="457200" lvl="1" indent="0">
              <a:buNone/>
            </a:pPr>
            <a:endParaRPr lang="en-US" sz="1600" dirty="0">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CA8FF4F9-0C5D-4A06-952E-D5ECDC88DE18}"/>
              </a:ext>
            </a:extLst>
          </p:cNvPr>
          <p:cNvGrpSpPr/>
          <p:nvPr/>
        </p:nvGrpSpPr>
        <p:grpSpPr>
          <a:xfrm>
            <a:off x="474212" y="4857038"/>
            <a:ext cx="5621788" cy="1138672"/>
            <a:chOff x="6350006" y="4696474"/>
            <a:chExt cx="5535348" cy="1411135"/>
          </a:xfrm>
        </p:grpSpPr>
        <p:sp>
          <p:nvSpPr>
            <p:cNvPr id="12" name="Rectangle 11">
              <a:extLst>
                <a:ext uri="{FF2B5EF4-FFF2-40B4-BE49-F238E27FC236}">
                  <a16:creationId xmlns:a16="http://schemas.microsoft.com/office/drawing/2014/main" id="{4F3E34EC-98F1-427D-AB3E-3100DF8F6496}"/>
                </a:ext>
              </a:extLst>
            </p:cNvPr>
            <p:cNvSpPr/>
            <p:nvPr/>
          </p:nvSpPr>
          <p:spPr>
            <a:xfrm>
              <a:off x="6600122" y="4909745"/>
              <a:ext cx="5285232" cy="1197864"/>
            </a:xfrm>
            <a:prstGeom prst="rect">
              <a:avLst/>
            </a:prstGeom>
            <a:solidFill>
              <a:schemeClr val="bg1"/>
            </a:solidFill>
            <a:ln w="38100">
              <a:solidFill>
                <a:srgbClr val="DA281C"/>
              </a:soli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latin typeface="+mj-lt"/>
                <a:cs typeface="Helvetica" panose="020B0604020202020204" pitchFamily="34" charset="0"/>
              </a:endParaRPr>
            </a:p>
          </p:txBody>
        </p:sp>
        <p:sp>
          <p:nvSpPr>
            <p:cNvPr id="13" name="Rectangle 12">
              <a:extLst>
                <a:ext uri="{FF2B5EF4-FFF2-40B4-BE49-F238E27FC236}">
                  <a16:creationId xmlns:a16="http://schemas.microsoft.com/office/drawing/2014/main" id="{F0333B68-8AC1-45EA-B444-72452CDAC19F}"/>
                </a:ext>
              </a:extLst>
            </p:cNvPr>
            <p:cNvSpPr/>
            <p:nvPr/>
          </p:nvSpPr>
          <p:spPr>
            <a:xfrm>
              <a:off x="7538726" y="4894471"/>
              <a:ext cx="4346628" cy="1197864"/>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Arial" panose="020B0604020202020204" pitchFamily="34" charset="0"/>
                  <a:cs typeface="Arial" panose="020B0604020202020204" pitchFamily="34" charset="0"/>
                </a:rPr>
                <a:t>Joint Commission </a:t>
              </a:r>
            </a:p>
            <a:p>
              <a:pPr fontAlgn="base"/>
              <a:r>
                <a:rPr lang="en-US" dirty="0">
                  <a:solidFill>
                    <a:schemeClr val="tx1"/>
                  </a:solidFill>
                  <a:latin typeface="Arial" panose="020B0604020202020204" pitchFamily="34" charset="0"/>
                  <a:cs typeface="Arial" panose="020B0604020202020204" pitchFamily="34" charset="0"/>
                  <a:hlinkClick r:id="rId2" action="ppaction://hlinkfile"/>
                </a:rPr>
                <a:t>jointcommission.org</a:t>
              </a:r>
              <a:endParaRPr lang="en-US" dirty="0">
                <a:solidFill>
                  <a:schemeClr val="tx1"/>
                </a:solidFill>
                <a:latin typeface="Arial" panose="020B0604020202020204" pitchFamily="34" charset="0"/>
                <a:cs typeface="Arial" panose="020B0604020202020204" pitchFamily="34" charset="0"/>
              </a:endParaRPr>
            </a:p>
            <a:p>
              <a:pPr fontAlgn="base"/>
              <a:endParaRPr lang="en-US" dirty="0">
                <a:solidFill>
                  <a:schemeClr val="tx1"/>
                </a:solidFill>
                <a:latin typeface="Arial" panose="020B0604020202020204" pitchFamily="34" charset="0"/>
                <a:cs typeface="Arial" panose="020B0604020202020204" pitchFamily="34" charset="0"/>
              </a:endParaRPr>
            </a:p>
          </p:txBody>
        </p:sp>
        <p:sp>
          <p:nvSpPr>
            <p:cNvPr id="14" name="Rectangle: Rounded Corners 13">
              <a:extLst>
                <a:ext uri="{FF2B5EF4-FFF2-40B4-BE49-F238E27FC236}">
                  <a16:creationId xmlns:a16="http://schemas.microsoft.com/office/drawing/2014/main" id="{B724C67E-24D5-4FE7-9FA9-7A4731BE13C3}"/>
                </a:ext>
              </a:extLst>
            </p:cNvPr>
            <p:cNvSpPr/>
            <p:nvPr/>
          </p:nvSpPr>
          <p:spPr>
            <a:xfrm>
              <a:off x="6350006" y="4696474"/>
              <a:ext cx="1188720" cy="812203"/>
            </a:xfrm>
            <a:prstGeom prst="roundRect">
              <a:avLst/>
            </a:prstGeom>
            <a:solidFill>
              <a:srgbClr val="DA28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Helvetica" panose="020B0604020202020204" pitchFamily="34" charset="0"/>
                  <a:cs typeface="Helvetica" panose="020B0604020202020204" pitchFamily="34" charset="0"/>
                </a:rPr>
                <a:t>Related Content</a:t>
              </a:r>
            </a:p>
          </p:txBody>
        </p:sp>
      </p:grpSp>
      <p:sp>
        <p:nvSpPr>
          <p:cNvPr id="8" name="TextBox 7">
            <a:extLst>
              <a:ext uri="{FF2B5EF4-FFF2-40B4-BE49-F238E27FC236}">
                <a16:creationId xmlns:a16="http://schemas.microsoft.com/office/drawing/2014/main" id="{FD20EF1E-FF1B-4C6D-B5BC-3878A414902A}"/>
              </a:ext>
            </a:extLst>
          </p:cNvPr>
          <p:cNvSpPr txBox="1"/>
          <p:nvPr/>
        </p:nvSpPr>
        <p:spPr>
          <a:xfrm>
            <a:off x="16934" y="6222721"/>
            <a:ext cx="9505898" cy="646331"/>
          </a:xfrm>
          <a:prstGeom prst="rect">
            <a:avLst/>
          </a:prstGeom>
          <a:noFill/>
          <a:ln w="38100">
            <a:solidFill>
              <a:srgbClr val="DA281C"/>
            </a:solidFill>
          </a:ln>
        </p:spPr>
        <p:txBody>
          <a:bodyPr wrap="square" rtlCol="0">
            <a:spAutoFit/>
          </a:bodyPr>
          <a:lstStyle/>
          <a:p>
            <a:r>
              <a:rPr lang="en-US" b="1" dirty="0">
                <a:solidFill>
                  <a:srgbClr val="DA281C"/>
                </a:solidFill>
                <a:latin typeface="Arial" panose="020B0604020202020204" pitchFamily="34" charset="0"/>
                <a:cs typeface="Arial" panose="020B0604020202020204" pitchFamily="34" charset="0"/>
              </a:rPr>
              <a:t>Recommendation:</a:t>
            </a:r>
            <a:r>
              <a:rPr lang="en-US" dirty="0"/>
              <a:t> For additional guidance, see NFPA 110, Standard for Emergency &amp; Standby Power Systems.</a:t>
            </a:r>
          </a:p>
        </p:txBody>
      </p:sp>
    </p:spTree>
    <p:extLst>
      <p:ext uri="{BB962C8B-B14F-4D97-AF65-F5344CB8AC3E}">
        <p14:creationId xmlns:p14="http://schemas.microsoft.com/office/powerpoint/2010/main" val="620002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p:txBody>
          <a:bodyPr>
            <a:normAutofit/>
          </a:bodyPr>
          <a:lstStyle/>
          <a:p>
            <a:r>
              <a:rPr lang="en-US" sz="2000" dirty="0"/>
              <a:t>Cummins PowerHour webinar series is designed to help our engineer partners to…</a:t>
            </a:r>
          </a:p>
          <a:p>
            <a:pPr marL="285750" indent="-285750">
              <a:buFont typeface="Arial" panose="020B0604020202020204" pitchFamily="34" charset="0"/>
              <a:buChar char="•"/>
            </a:pPr>
            <a:r>
              <a:rPr lang="en-US" dirty="0"/>
              <a:t>Keep up to date on products, technology, and codes and standards development</a:t>
            </a:r>
          </a:p>
          <a:p>
            <a:pPr marL="285750" indent="-285750">
              <a:buFont typeface="Arial" panose="020B0604020202020204" pitchFamily="34" charset="0"/>
              <a:buChar char="•"/>
            </a:pPr>
            <a:r>
              <a:rPr lang="en-US" dirty="0"/>
              <a:t>Interact with Cummins experts and gain access to ongoing technical support </a:t>
            </a:r>
          </a:p>
          <a:p>
            <a:pPr marL="285750" indent="-285750">
              <a:buFont typeface="Arial" panose="020B0604020202020204" pitchFamily="34" charset="0"/>
              <a:buChar char="•"/>
            </a:pPr>
            <a:r>
              <a:rPr lang="en-US" dirty="0"/>
              <a:t>Participate at your convenience, live or on-demand</a:t>
            </a:r>
          </a:p>
          <a:p>
            <a:pPr marL="285750" indent="-285750">
              <a:buFont typeface="Arial" panose="020B0604020202020204" pitchFamily="34" charset="0"/>
              <a:buChar char="•"/>
            </a:pPr>
            <a:r>
              <a:rPr lang="en-US" dirty="0"/>
              <a:t>Earn Professional Development Hours (PDH)</a:t>
            </a:r>
          </a:p>
          <a:p>
            <a:endParaRPr lang="en-US" sz="2000" dirty="0"/>
          </a:p>
          <a:p>
            <a:endParaRPr lang="en-US" sz="2000" dirty="0"/>
          </a:p>
        </p:txBody>
      </p:sp>
      <p:sp>
        <p:nvSpPr>
          <p:cNvPr id="7" name="Title 6"/>
          <p:cNvSpPr>
            <a:spLocks noGrp="1"/>
          </p:cNvSpPr>
          <p:nvPr>
            <p:ph type="title"/>
          </p:nvPr>
        </p:nvSpPr>
        <p:spPr/>
        <p:txBody>
          <a:bodyPr/>
          <a:lstStyle/>
          <a:p>
            <a:r>
              <a:rPr lang="en-US" dirty="0"/>
              <a:t>Welcome!</a:t>
            </a:r>
          </a:p>
        </p:txBody>
      </p:sp>
      <p:pic>
        <p:nvPicPr>
          <p:cNvPr id="11" name="Picture 10"/>
          <p:cNvPicPr>
            <a:picLocks noChangeAspect="1"/>
          </p:cNvPicPr>
          <p:nvPr/>
        </p:nvPicPr>
        <p:blipFill>
          <a:blip r:embed="rId3"/>
          <a:stretch>
            <a:fillRect/>
          </a:stretch>
        </p:blipFill>
        <p:spPr>
          <a:xfrm>
            <a:off x="7971910" y="3118890"/>
            <a:ext cx="3864133" cy="2572277"/>
          </a:xfrm>
          <a:prstGeom prst="rect">
            <a:avLst/>
          </a:prstGeom>
        </p:spPr>
      </p:pic>
      <p:sp>
        <p:nvSpPr>
          <p:cNvPr id="5" name="Rectangle 4"/>
          <p:cNvSpPr/>
          <p:nvPr/>
        </p:nvSpPr>
        <p:spPr>
          <a:xfrm>
            <a:off x="609599" y="4114800"/>
            <a:ext cx="6801853" cy="2277547"/>
          </a:xfrm>
          <a:prstGeom prst="rect">
            <a:avLst/>
          </a:prstGeom>
        </p:spPr>
        <p:txBody>
          <a:bodyPr wrap="square" anchor="t">
            <a:spAutoFit/>
          </a:bodyPr>
          <a:lstStyle/>
          <a:p>
            <a:pPr algn="l"/>
            <a:r>
              <a:rPr lang="en-US" sz="1600" dirty="0"/>
              <a:t>Technical tips:</a:t>
            </a:r>
          </a:p>
          <a:p>
            <a:pPr marL="285750" indent="-285750">
              <a:buFont typeface="Arial" panose="020B0604020202020204" pitchFamily="34" charset="0"/>
              <a:buChar char="•"/>
            </a:pPr>
            <a:r>
              <a:rPr lang="en-US" sz="1400" dirty="0"/>
              <a:t>Audio is available through teleconference or Zoom application.</a:t>
            </a:r>
          </a:p>
          <a:p>
            <a:pPr marL="285750" indent="-285750">
              <a:buFont typeface="Arial" panose="020B0604020202020204" pitchFamily="34" charset="0"/>
              <a:buChar char="•"/>
            </a:pPr>
            <a:r>
              <a:rPr lang="en-US" sz="1400" dirty="0"/>
              <a:t>Attendees are in “listen only” mode throughout the event.</a:t>
            </a:r>
          </a:p>
          <a:p>
            <a:pPr marL="285750" indent="-285750">
              <a:buFont typeface="Arial" panose="020B0604020202020204" pitchFamily="34" charset="0"/>
              <a:buChar char="•"/>
            </a:pPr>
            <a:r>
              <a:rPr lang="en-US" sz="1400" dirty="0"/>
              <a:t>Use the Zoom Q&amp;A Panel to submit questions, comments, and feedback throughout the event. Time is allotted at the end of the PowerHour to address Q&amp;A.</a:t>
            </a:r>
          </a:p>
          <a:p>
            <a:pPr marL="285750" indent="-285750">
              <a:buFont typeface="Arial" panose="020B0604020202020204" pitchFamily="34" charset="0"/>
              <a:buChar char="•"/>
            </a:pPr>
            <a:r>
              <a:rPr lang="en-US" sz="1400" dirty="0"/>
              <a:t>If the audio connection is lost, disconnected or experiences intermittent connectivity issues, please check your audio connection through the "Join Audio" or "Audio Connectivity" button at the bottom left of the Zoom application.</a:t>
            </a:r>
            <a:endParaRPr lang="en-US" sz="1400" dirty="0">
              <a:cs typeface="Arial"/>
            </a:endParaRPr>
          </a:p>
          <a:p>
            <a:pPr marL="285750" indent="-285750">
              <a:buFont typeface="Arial" panose="020B0604020202020204" pitchFamily="34" charset="0"/>
              <a:buChar char="•"/>
            </a:pPr>
            <a:r>
              <a:rPr lang="en-US" sz="1400" dirty="0"/>
              <a:t>Report technical issues using the Zoom Q&amp;A Panel.</a:t>
            </a:r>
          </a:p>
        </p:txBody>
      </p:sp>
    </p:spTree>
    <p:extLst>
      <p:ext uri="{BB962C8B-B14F-4D97-AF65-F5344CB8AC3E}">
        <p14:creationId xmlns:p14="http://schemas.microsoft.com/office/powerpoint/2010/main" val="21673110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19403-3218-477C-99E9-BEFB85011046}"/>
              </a:ext>
            </a:extLst>
          </p:cNvPr>
          <p:cNvSpPr>
            <a:spLocks noGrp="1"/>
          </p:cNvSpPr>
          <p:nvPr>
            <p:ph type="title"/>
          </p:nvPr>
        </p:nvSpPr>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Canadian Standards Association </a:t>
            </a:r>
            <a:endParaRPr lang="en-US" b="1" dirty="0">
              <a:solidFill>
                <a:srgbClr val="DA281C"/>
              </a:solidFill>
              <a:latin typeface="Arial" panose="020B0604020202020204" pitchFamily="34" charset="0"/>
              <a:cs typeface="Arial" panose="020B0604020202020204" pitchFamily="34" charset="0"/>
            </a:endParaRPr>
          </a:p>
        </p:txBody>
      </p:sp>
      <p:sp>
        <p:nvSpPr>
          <p:cNvPr id="7" name="Text Placeholder 2">
            <a:extLst>
              <a:ext uri="{FF2B5EF4-FFF2-40B4-BE49-F238E27FC236}">
                <a16:creationId xmlns:a16="http://schemas.microsoft.com/office/drawing/2014/main" id="{E3390B8C-E287-4C86-9CBB-6EE617149BE5}"/>
              </a:ext>
            </a:extLst>
          </p:cNvPr>
          <p:cNvSpPr>
            <a:spLocks noGrp="1"/>
          </p:cNvSpPr>
          <p:nvPr>
            <p:ph type="body" sz="quarter" idx="10"/>
          </p:nvPr>
        </p:nvSpPr>
        <p:spPr>
          <a:xfrm>
            <a:off x="609599" y="1917699"/>
            <a:ext cx="11470105" cy="4575175"/>
          </a:xfrm>
        </p:spPr>
        <p:txBody>
          <a:bodyPr>
            <a:normAutofit/>
          </a:bodyPr>
          <a:lstStyle/>
          <a:p>
            <a:pPr marL="0" lvl="0" indent="0">
              <a:buNone/>
            </a:pPr>
            <a:r>
              <a:rPr lang="en-CA" sz="2000" dirty="0">
                <a:latin typeface="Arial" panose="020B0604020202020204" pitchFamily="34" charset="0"/>
                <a:cs typeface="Arial" panose="020B0604020202020204" pitchFamily="34" charset="0"/>
              </a:rPr>
              <a:t>CSA C282:19</a:t>
            </a:r>
          </a:p>
          <a:p>
            <a:pPr lvl="0"/>
            <a:r>
              <a:rPr lang="en-CA" sz="2000" dirty="0">
                <a:latin typeface="Arial" panose="020B0604020202020204" pitchFamily="34" charset="0"/>
                <a:cs typeface="Arial" panose="020B0604020202020204" pitchFamily="34" charset="0"/>
              </a:rPr>
              <a:t>Emergency electrical power supply for buildings</a:t>
            </a:r>
            <a:endParaRPr lang="en-US" sz="2000" dirty="0">
              <a:latin typeface="Arial" panose="020B0604020202020204" pitchFamily="34" charset="0"/>
              <a:cs typeface="Arial" panose="020B0604020202020204" pitchFamily="34" charset="0"/>
            </a:endParaRPr>
          </a:p>
          <a:p>
            <a:pPr marL="0" lvl="0" indent="0">
              <a:buNone/>
            </a:pPr>
            <a:endParaRPr lang="en-CA" sz="2000" dirty="0">
              <a:latin typeface="Arial" panose="020B0604020202020204" pitchFamily="34" charset="0"/>
              <a:cs typeface="Arial" panose="020B0604020202020204" pitchFamily="34" charset="0"/>
            </a:endParaRPr>
          </a:p>
          <a:p>
            <a:pPr marL="0" lvl="0" indent="0">
              <a:buNone/>
            </a:pPr>
            <a:r>
              <a:rPr lang="en-CA" sz="2000" dirty="0">
                <a:latin typeface="Arial" panose="020B0604020202020204" pitchFamily="34" charset="0"/>
                <a:cs typeface="Arial" panose="020B0604020202020204" pitchFamily="34" charset="0"/>
              </a:rPr>
              <a:t>CSA-Z32 </a:t>
            </a:r>
          </a:p>
          <a:p>
            <a:pPr lvl="0"/>
            <a:r>
              <a:rPr lang="en-CA" sz="2000" dirty="0">
                <a:latin typeface="Arial" panose="020B0604020202020204" pitchFamily="34" charset="0"/>
                <a:cs typeface="Arial" panose="020B0604020202020204" pitchFamily="34" charset="0"/>
              </a:rPr>
              <a:t>Electrical safety and essential electrical systems in healthcare facilities</a:t>
            </a:r>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marL="457200" lvl="1" indent="0">
              <a:buNone/>
            </a:pP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625902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95D72C9-8BEA-4FFE-9F38-7827C83E7201}"/>
              </a:ext>
            </a:extLst>
          </p:cNvPr>
          <p:cNvSpPr txBox="1"/>
          <p:nvPr/>
        </p:nvSpPr>
        <p:spPr>
          <a:xfrm>
            <a:off x="1524000" y="-1149176"/>
            <a:ext cx="9144000" cy="9156353"/>
          </a:xfrm>
          <a:prstGeom prst="rect">
            <a:avLst/>
          </a:prstGeom>
          <a:noFill/>
        </p:spPr>
        <p:txBody>
          <a:bodyPr wrap="square" lIns="0" tIns="0" rIns="0" bIns="0" rtlCol="0" anchor="ctr" anchorCtr="0">
            <a:spAutoFit/>
          </a:bodyPr>
          <a:lstStyle/>
          <a:p>
            <a:pPr algn="ctr"/>
            <a:r>
              <a:rPr lang="en-US" sz="59500" b="1" dirty="0">
                <a:solidFill>
                  <a:srgbClr val="66FF99">
                    <a:alpha val="50000"/>
                  </a:srgbClr>
                </a:solidFill>
                <a:latin typeface="Arial" panose="020B0604020202020204" pitchFamily="34" charset="0"/>
                <a:cs typeface="Arial" panose="020B0604020202020204" pitchFamily="34" charset="0"/>
                <a:sym typeface="Wingdings" panose="05000000000000000000" pitchFamily="2" charset="2"/>
              </a:rPr>
              <a:t>?</a:t>
            </a:r>
            <a:endParaRPr lang="en-US" sz="59500" b="1" dirty="0">
              <a:solidFill>
                <a:srgbClr val="66FF99">
                  <a:alpha val="50000"/>
                </a:srgbClr>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890DBAD1-5622-44B7-BA8D-2767473BD09A}"/>
              </a:ext>
            </a:extLst>
          </p:cNvPr>
          <p:cNvSpPr>
            <a:spLocks noGrp="1"/>
          </p:cNvSpPr>
          <p:nvPr>
            <p:ph type="body" sz="quarter" idx="11"/>
          </p:nvPr>
        </p:nvSpPr>
        <p:spPr/>
        <p:txBody>
          <a:bodyPr>
            <a:normAutofit/>
          </a:bodyPr>
          <a:lstStyle/>
          <a:p>
            <a:r>
              <a:rPr lang="en-US" sz="4800" dirty="0">
                <a:latin typeface="Arial" panose="020B0604020202020204" pitchFamily="34" charset="0"/>
                <a:cs typeface="Arial" panose="020B0604020202020204" pitchFamily="34" charset="0"/>
              </a:rPr>
              <a:t>What are some of the common maintenance and testing requirements of an emergency power supply system within a health care application? </a:t>
            </a:r>
          </a:p>
        </p:txBody>
      </p:sp>
    </p:spTree>
    <p:extLst>
      <p:ext uri="{BB962C8B-B14F-4D97-AF65-F5344CB8AC3E}">
        <p14:creationId xmlns:p14="http://schemas.microsoft.com/office/powerpoint/2010/main" val="30540568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439114C0-80BA-44BC-9C52-F25E49BCC692}"/>
              </a:ext>
            </a:extLst>
          </p:cNvPr>
          <p:cNvSpPr>
            <a:spLocks noGrp="1"/>
          </p:cNvSpPr>
          <p:nvPr>
            <p:ph type="title"/>
          </p:nvPr>
        </p:nvSpPr>
        <p:spPr>
          <a:xfrm>
            <a:off x="838200" y="365125"/>
            <a:ext cx="10515600" cy="1325563"/>
          </a:xfrm>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Testing – Monthly NFPA 110</a:t>
            </a:r>
            <a:endParaRPr lang="en-US" b="1" dirty="0">
              <a:solidFill>
                <a:srgbClr val="DA281C"/>
              </a:solidFill>
              <a:latin typeface="Arial" panose="020B0604020202020204" pitchFamily="34" charset="0"/>
              <a:cs typeface="Arial" panose="020B0604020202020204" pitchFamily="34" charset="0"/>
            </a:endParaRPr>
          </a:p>
        </p:txBody>
      </p:sp>
      <p:sp>
        <p:nvSpPr>
          <p:cNvPr id="5" name="Text Placeholder 2">
            <a:extLst>
              <a:ext uri="{FF2B5EF4-FFF2-40B4-BE49-F238E27FC236}">
                <a16:creationId xmlns:a16="http://schemas.microsoft.com/office/drawing/2014/main" id="{DE03159B-58DE-4736-B2EE-3D48DFC2409E}"/>
              </a:ext>
            </a:extLst>
          </p:cNvPr>
          <p:cNvSpPr txBox="1">
            <a:spLocks/>
          </p:cNvSpPr>
          <p:nvPr/>
        </p:nvSpPr>
        <p:spPr>
          <a:xfrm>
            <a:off x="609600" y="1901825"/>
            <a:ext cx="10972801" cy="442595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dirty="0">
                <a:latin typeface="Arial" panose="020B0604020202020204" pitchFamily="34" charset="0"/>
                <a:cs typeface="Arial" panose="020B0604020202020204" pitchFamily="34" charset="0"/>
              </a:rPr>
              <a:t>8.4.2 </a:t>
            </a:r>
            <a:r>
              <a:rPr lang="en-US" sz="2000" dirty="0">
                <a:latin typeface="Arial" panose="020B0604020202020204" pitchFamily="34" charset="0"/>
                <a:cs typeface="Arial" panose="020B0604020202020204" pitchFamily="34" charset="0"/>
              </a:rPr>
              <a:t>Generator sets in service shall be </a:t>
            </a:r>
            <a:r>
              <a:rPr lang="en-US" sz="2000" dirty="0">
                <a:solidFill>
                  <a:srgbClr val="FF0000"/>
                </a:solidFill>
                <a:latin typeface="Arial" panose="020B0604020202020204" pitchFamily="34" charset="0"/>
                <a:cs typeface="Arial" panose="020B0604020202020204" pitchFamily="34" charset="0"/>
              </a:rPr>
              <a:t>exercised at least once monthly</a:t>
            </a:r>
            <a:r>
              <a:rPr lang="en-US" sz="2000" dirty="0">
                <a:latin typeface="Arial" panose="020B0604020202020204" pitchFamily="34" charset="0"/>
                <a:cs typeface="Arial" panose="020B0604020202020204" pitchFamily="34" charset="0"/>
              </a:rPr>
              <a:t>, for a </a:t>
            </a:r>
            <a:r>
              <a:rPr lang="en-US" sz="2000" dirty="0">
                <a:solidFill>
                  <a:srgbClr val="FF0000"/>
                </a:solidFill>
                <a:latin typeface="Arial" panose="020B0604020202020204" pitchFamily="34" charset="0"/>
                <a:cs typeface="Arial" panose="020B0604020202020204" pitchFamily="34" charset="0"/>
              </a:rPr>
              <a:t>minimum of 30 minutes</a:t>
            </a:r>
            <a:r>
              <a:rPr lang="en-US" sz="2000" dirty="0">
                <a:latin typeface="Arial" panose="020B0604020202020204" pitchFamily="34" charset="0"/>
                <a:cs typeface="Arial" panose="020B0604020202020204" pitchFamily="34" charset="0"/>
              </a:rPr>
              <a:t>, using one of the following methods:</a:t>
            </a:r>
          </a:p>
        </p:txBody>
      </p:sp>
    </p:spTree>
    <p:extLst>
      <p:ext uri="{BB962C8B-B14F-4D97-AF65-F5344CB8AC3E}">
        <p14:creationId xmlns:p14="http://schemas.microsoft.com/office/powerpoint/2010/main" val="29528828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DE03159B-58DE-4736-B2EE-3D48DFC2409E}"/>
              </a:ext>
            </a:extLst>
          </p:cNvPr>
          <p:cNvSpPr txBox="1">
            <a:spLocks/>
          </p:cNvSpPr>
          <p:nvPr/>
        </p:nvSpPr>
        <p:spPr>
          <a:xfrm>
            <a:off x="609600" y="1901825"/>
            <a:ext cx="10972801" cy="442595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dirty="0">
                <a:latin typeface="Arial" panose="020B0604020202020204" pitchFamily="34" charset="0"/>
                <a:cs typeface="Arial" panose="020B0604020202020204" pitchFamily="34" charset="0"/>
              </a:rPr>
              <a:t>8.4.2 </a:t>
            </a:r>
            <a:r>
              <a:rPr lang="en-US" sz="2000" dirty="0">
                <a:latin typeface="Arial" panose="020B0604020202020204" pitchFamily="34" charset="0"/>
                <a:cs typeface="Arial" panose="020B0604020202020204" pitchFamily="34" charset="0"/>
              </a:rPr>
              <a:t>Generator sets in service shall be </a:t>
            </a:r>
            <a:r>
              <a:rPr lang="en-US" sz="2000" dirty="0">
                <a:solidFill>
                  <a:srgbClr val="FF0000"/>
                </a:solidFill>
                <a:latin typeface="Arial" panose="020B0604020202020204" pitchFamily="34" charset="0"/>
                <a:cs typeface="Arial" panose="020B0604020202020204" pitchFamily="34" charset="0"/>
              </a:rPr>
              <a:t>exercised at least once monthly, for a minimum of 30 minutes, </a:t>
            </a:r>
            <a:r>
              <a:rPr lang="en-US" sz="2000" dirty="0">
                <a:latin typeface="Arial" panose="020B0604020202020204" pitchFamily="34" charset="0"/>
                <a:cs typeface="Arial" panose="020B0604020202020204" pitchFamily="34" charset="0"/>
              </a:rPr>
              <a:t>using one of the following methods:</a:t>
            </a:r>
          </a:p>
          <a:p>
            <a:pPr marL="800100" lvl="1" indent="-342900">
              <a:buFont typeface="Arial" panose="020B0604020202020204" pitchFamily="34" charset="0"/>
              <a:buAutoNum type="arabicParenBoth"/>
            </a:pPr>
            <a:r>
              <a:rPr lang="en-US" sz="2000" dirty="0">
                <a:latin typeface="Arial" panose="020B0604020202020204" pitchFamily="34" charset="0"/>
                <a:cs typeface="Arial" panose="020B0604020202020204" pitchFamily="34" charset="0"/>
              </a:rPr>
              <a:t>Loading that maintains the </a:t>
            </a:r>
            <a:r>
              <a:rPr lang="en-US" sz="2000" dirty="0">
                <a:solidFill>
                  <a:srgbClr val="FF0000"/>
                </a:solidFill>
                <a:latin typeface="Arial" panose="020B0604020202020204" pitchFamily="34" charset="0"/>
                <a:cs typeface="Arial" panose="020B0604020202020204" pitchFamily="34" charset="0"/>
              </a:rPr>
              <a:t>minimum exhaust gas temperatures as recommended by the manufacturer</a:t>
            </a:r>
          </a:p>
        </p:txBody>
      </p:sp>
      <p:sp>
        <p:nvSpPr>
          <p:cNvPr id="7" name="Title 1">
            <a:extLst>
              <a:ext uri="{FF2B5EF4-FFF2-40B4-BE49-F238E27FC236}">
                <a16:creationId xmlns:a16="http://schemas.microsoft.com/office/drawing/2014/main" id="{684DDD07-29E8-4C9B-B63F-6B6553DF0EBB}"/>
              </a:ext>
            </a:extLst>
          </p:cNvPr>
          <p:cNvSpPr>
            <a:spLocks noGrp="1"/>
          </p:cNvSpPr>
          <p:nvPr>
            <p:ph type="title"/>
          </p:nvPr>
        </p:nvSpPr>
        <p:spPr>
          <a:xfrm>
            <a:off x="838200" y="365125"/>
            <a:ext cx="10515600" cy="1325563"/>
          </a:xfrm>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Testing – Monthly NFPA 110</a:t>
            </a:r>
            <a:endParaRPr lang="en-US" b="1" dirty="0">
              <a:solidFill>
                <a:srgbClr val="DA281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93650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DE03159B-58DE-4736-B2EE-3D48DFC2409E}"/>
              </a:ext>
            </a:extLst>
          </p:cNvPr>
          <p:cNvSpPr txBox="1">
            <a:spLocks/>
          </p:cNvSpPr>
          <p:nvPr/>
        </p:nvSpPr>
        <p:spPr>
          <a:xfrm>
            <a:off x="609600" y="1901825"/>
            <a:ext cx="10972801" cy="442595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dirty="0">
                <a:latin typeface="Arial" panose="020B0604020202020204" pitchFamily="34" charset="0"/>
                <a:cs typeface="Arial" panose="020B0604020202020204" pitchFamily="34" charset="0"/>
              </a:rPr>
              <a:t>8.4.2 </a:t>
            </a:r>
            <a:r>
              <a:rPr lang="en-US" sz="2000" dirty="0">
                <a:latin typeface="Arial" panose="020B0604020202020204" pitchFamily="34" charset="0"/>
                <a:cs typeface="Arial" panose="020B0604020202020204" pitchFamily="34" charset="0"/>
              </a:rPr>
              <a:t>Generator sets in service shall be </a:t>
            </a:r>
            <a:r>
              <a:rPr lang="en-US" sz="2000" dirty="0">
                <a:solidFill>
                  <a:srgbClr val="FF0000"/>
                </a:solidFill>
                <a:latin typeface="Arial" panose="020B0604020202020204" pitchFamily="34" charset="0"/>
                <a:cs typeface="Arial" panose="020B0604020202020204" pitchFamily="34" charset="0"/>
              </a:rPr>
              <a:t>exercised at least once monthly, for a minimum of 30 minutes,</a:t>
            </a:r>
            <a:r>
              <a:rPr lang="en-US" sz="2000" dirty="0">
                <a:latin typeface="Arial" panose="020B0604020202020204" pitchFamily="34" charset="0"/>
                <a:cs typeface="Arial" panose="020B0604020202020204" pitchFamily="34" charset="0"/>
              </a:rPr>
              <a:t> using one of the following methods:</a:t>
            </a:r>
          </a:p>
          <a:p>
            <a:pPr marL="800100" lvl="1" indent="-342900">
              <a:buFont typeface="Arial" panose="020B0604020202020204" pitchFamily="34" charset="0"/>
              <a:buAutoNum type="arabicParenBoth"/>
            </a:pPr>
            <a:r>
              <a:rPr lang="en-US" sz="2000" dirty="0">
                <a:latin typeface="Arial" panose="020B0604020202020204" pitchFamily="34" charset="0"/>
                <a:cs typeface="Arial" panose="020B0604020202020204" pitchFamily="34" charset="0"/>
              </a:rPr>
              <a:t>Loading that maintains the </a:t>
            </a:r>
            <a:r>
              <a:rPr lang="en-US" sz="2000" dirty="0">
                <a:solidFill>
                  <a:srgbClr val="FF0000"/>
                </a:solidFill>
                <a:latin typeface="Arial" panose="020B0604020202020204" pitchFamily="34" charset="0"/>
                <a:cs typeface="Arial" panose="020B0604020202020204" pitchFamily="34" charset="0"/>
              </a:rPr>
              <a:t>minimum exhaust gas temperatures as recommended by the manufacturer</a:t>
            </a:r>
          </a:p>
          <a:p>
            <a:pPr marL="800100" lvl="1" indent="-342900">
              <a:buFont typeface="Arial" panose="020B0604020202020204" pitchFamily="34" charset="0"/>
              <a:buAutoNum type="arabicParenBoth"/>
            </a:pPr>
            <a:r>
              <a:rPr lang="en-US" sz="2000" dirty="0">
                <a:latin typeface="Arial" panose="020B0604020202020204" pitchFamily="34" charset="0"/>
                <a:cs typeface="Arial" panose="020B0604020202020204" pitchFamily="34" charset="0"/>
              </a:rPr>
              <a:t>Under operating temperature conditions and at </a:t>
            </a:r>
            <a:r>
              <a:rPr lang="en-US" sz="2000" dirty="0">
                <a:solidFill>
                  <a:srgbClr val="FF0000"/>
                </a:solidFill>
                <a:latin typeface="Arial" panose="020B0604020202020204" pitchFamily="34" charset="0"/>
                <a:cs typeface="Arial" panose="020B0604020202020204" pitchFamily="34" charset="0"/>
              </a:rPr>
              <a:t>not less than 30 percent of the EPS standby nameplate kW rating</a:t>
            </a:r>
          </a:p>
        </p:txBody>
      </p:sp>
      <p:sp>
        <p:nvSpPr>
          <p:cNvPr id="7" name="Title 1">
            <a:extLst>
              <a:ext uri="{FF2B5EF4-FFF2-40B4-BE49-F238E27FC236}">
                <a16:creationId xmlns:a16="http://schemas.microsoft.com/office/drawing/2014/main" id="{44B87543-073C-4469-88ED-24033F0421A4}"/>
              </a:ext>
            </a:extLst>
          </p:cNvPr>
          <p:cNvSpPr>
            <a:spLocks noGrp="1"/>
          </p:cNvSpPr>
          <p:nvPr>
            <p:ph type="title"/>
          </p:nvPr>
        </p:nvSpPr>
        <p:spPr>
          <a:xfrm>
            <a:off x="838200" y="365125"/>
            <a:ext cx="10515600" cy="1325563"/>
          </a:xfrm>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Testing – Monthly NFPA 110</a:t>
            </a:r>
            <a:endParaRPr lang="en-US" b="1" dirty="0">
              <a:solidFill>
                <a:srgbClr val="DA281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53663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DE03159B-58DE-4736-B2EE-3D48DFC2409E}"/>
              </a:ext>
            </a:extLst>
          </p:cNvPr>
          <p:cNvSpPr txBox="1">
            <a:spLocks/>
          </p:cNvSpPr>
          <p:nvPr/>
        </p:nvSpPr>
        <p:spPr>
          <a:xfrm>
            <a:off x="609600" y="1901825"/>
            <a:ext cx="10972801" cy="442595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dirty="0">
                <a:latin typeface="Arial" panose="020B0604020202020204" pitchFamily="34" charset="0"/>
                <a:cs typeface="Arial" panose="020B0604020202020204" pitchFamily="34" charset="0"/>
              </a:rPr>
              <a:t>8.4.2 </a:t>
            </a:r>
            <a:r>
              <a:rPr lang="en-US" sz="2000" dirty="0">
                <a:latin typeface="Arial" panose="020B0604020202020204" pitchFamily="34" charset="0"/>
                <a:cs typeface="Arial" panose="020B0604020202020204" pitchFamily="34" charset="0"/>
              </a:rPr>
              <a:t>Generator sets in service shall be </a:t>
            </a:r>
            <a:r>
              <a:rPr lang="en-US" sz="2000" dirty="0">
                <a:solidFill>
                  <a:srgbClr val="FF0000"/>
                </a:solidFill>
                <a:latin typeface="Arial" panose="020B0604020202020204" pitchFamily="34" charset="0"/>
                <a:cs typeface="Arial" panose="020B0604020202020204" pitchFamily="34" charset="0"/>
              </a:rPr>
              <a:t>exercised at least once monthly, for a minimum of 30 minutes,</a:t>
            </a:r>
            <a:r>
              <a:rPr lang="en-US" sz="2000" dirty="0">
                <a:latin typeface="Arial" panose="020B0604020202020204" pitchFamily="34" charset="0"/>
                <a:cs typeface="Arial" panose="020B0604020202020204" pitchFamily="34" charset="0"/>
              </a:rPr>
              <a:t> using one of the following methods:</a:t>
            </a:r>
          </a:p>
          <a:p>
            <a:pPr marL="800100" lvl="1" indent="-342900">
              <a:buFont typeface="Arial" panose="020B0604020202020204" pitchFamily="34" charset="0"/>
              <a:buAutoNum type="arabicParenBoth"/>
            </a:pPr>
            <a:r>
              <a:rPr lang="en-US" sz="2000" dirty="0">
                <a:latin typeface="Arial" panose="020B0604020202020204" pitchFamily="34" charset="0"/>
                <a:cs typeface="Arial" panose="020B0604020202020204" pitchFamily="34" charset="0"/>
              </a:rPr>
              <a:t>Loading that maintains the </a:t>
            </a:r>
            <a:r>
              <a:rPr lang="en-US" sz="2000" dirty="0">
                <a:solidFill>
                  <a:srgbClr val="FF0000"/>
                </a:solidFill>
                <a:latin typeface="Arial" panose="020B0604020202020204" pitchFamily="34" charset="0"/>
                <a:cs typeface="Arial" panose="020B0604020202020204" pitchFamily="34" charset="0"/>
              </a:rPr>
              <a:t>minimum exhaust gas temperatures as recommended by the manufacturer</a:t>
            </a:r>
          </a:p>
          <a:p>
            <a:pPr marL="800100" lvl="1" indent="-342900">
              <a:buFont typeface="Arial" panose="020B0604020202020204" pitchFamily="34" charset="0"/>
              <a:buAutoNum type="arabicParenBoth"/>
            </a:pPr>
            <a:r>
              <a:rPr lang="en-US" sz="2000" dirty="0">
                <a:latin typeface="Arial" panose="020B0604020202020204" pitchFamily="34" charset="0"/>
                <a:cs typeface="Arial" panose="020B0604020202020204" pitchFamily="34" charset="0"/>
              </a:rPr>
              <a:t>Under operating temperature conditions and at </a:t>
            </a:r>
            <a:r>
              <a:rPr lang="en-US" sz="2000" dirty="0">
                <a:solidFill>
                  <a:srgbClr val="FF0000"/>
                </a:solidFill>
                <a:latin typeface="Arial" panose="020B0604020202020204" pitchFamily="34" charset="0"/>
                <a:cs typeface="Arial" panose="020B0604020202020204" pitchFamily="34" charset="0"/>
              </a:rPr>
              <a:t>not less than 30 percent of the EPS standby nameplate kW rating</a:t>
            </a:r>
          </a:p>
        </p:txBody>
      </p:sp>
      <p:sp>
        <p:nvSpPr>
          <p:cNvPr id="4" name="TextBox 3">
            <a:extLst>
              <a:ext uri="{FF2B5EF4-FFF2-40B4-BE49-F238E27FC236}">
                <a16:creationId xmlns:a16="http://schemas.microsoft.com/office/drawing/2014/main" id="{964A6A7D-0071-4DD7-A2F3-C2B8873BBBD5}"/>
              </a:ext>
            </a:extLst>
          </p:cNvPr>
          <p:cNvSpPr txBox="1"/>
          <p:nvPr/>
        </p:nvSpPr>
        <p:spPr>
          <a:xfrm>
            <a:off x="16934" y="6222721"/>
            <a:ext cx="8254230" cy="646331"/>
          </a:xfrm>
          <a:prstGeom prst="rect">
            <a:avLst/>
          </a:prstGeom>
          <a:noFill/>
          <a:ln w="38100">
            <a:solidFill>
              <a:srgbClr val="DA281C"/>
            </a:solidFill>
          </a:ln>
        </p:spPr>
        <p:txBody>
          <a:bodyPr wrap="square" rtlCol="0">
            <a:spAutoFit/>
          </a:bodyPr>
          <a:lstStyle/>
          <a:p>
            <a:r>
              <a:rPr lang="en-US" b="1" dirty="0">
                <a:solidFill>
                  <a:srgbClr val="DA281C"/>
                </a:solidFill>
                <a:latin typeface="Arial" panose="020B0604020202020204" pitchFamily="34" charset="0"/>
                <a:cs typeface="Arial" panose="020B0604020202020204" pitchFamily="34" charset="0"/>
              </a:rPr>
              <a:t>Recommendation </a:t>
            </a:r>
            <a:r>
              <a:rPr lang="en-US" dirty="0">
                <a:latin typeface="Arial" panose="020B0604020202020204" pitchFamily="34" charset="0"/>
                <a:cs typeface="Arial" panose="020B0604020202020204" pitchFamily="34" charset="0"/>
              </a:rPr>
              <a:t>Test emergency generator sets at least monthly for at least 30 minutes with a load bank at no less than 30% of the generator set rating.</a:t>
            </a:r>
          </a:p>
        </p:txBody>
      </p:sp>
      <p:sp>
        <p:nvSpPr>
          <p:cNvPr id="8" name="Title 1">
            <a:extLst>
              <a:ext uri="{FF2B5EF4-FFF2-40B4-BE49-F238E27FC236}">
                <a16:creationId xmlns:a16="http://schemas.microsoft.com/office/drawing/2014/main" id="{1EA8DB34-1FF8-4DB5-BC63-F75F39CB6EB8}"/>
              </a:ext>
            </a:extLst>
          </p:cNvPr>
          <p:cNvSpPr>
            <a:spLocks noGrp="1"/>
          </p:cNvSpPr>
          <p:nvPr>
            <p:ph type="title"/>
          </p:nvPr>
        </p:nvSpPr>
        <p:spPr>
          <a:xfrm>
            <a:off x="838200" y="365125"/>
            <a:ext cx="10515600" cy="1325563"/>
          </a:xfrm>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Testing – Monthly NFPA 110</a:t>
            </a:r>
            <a:endParaRPr lang="en-US" b="1" dirty="0">
              <a:solidFill>
                <a:srgbClr val="DA281C"/>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BCA7EF4E-8465-439F-957B-F5A18F8D6BFC}"/>
              </a:ext>
            </a:extLst>
          </p:cNvPr>
          <p:cNvSpPr/>
          <p:nvPr/>
        </p:nvSpPr>
        <p:spPr>
          <a:xfrm>
            <a:off x="5974813" y="3244334"/>
            <a:ext cx="242374" cy="369332"/>
          </a:xfrm>
          <a:prstGeom prst="rect">
            <a:avLst/>
          </a:prstGeom>
        </p:spPr>
        <p:txBody>
          <a:bodyPr wrap="none">
            <a:spAutoFit/>
          </a:bodyPr>
          <a:lstStyle/>
          <a:p>
            <a:r>
              <a:rPr lang="en-US" dirty="0">
                <a:solidFill>
                  <a:srgbClr val="000000"/>
                </a:solidFill>
                <a:latin typeface="Times New Roman" panose="02020603050405020304" pitchFamily="18" charset="0"/>
              </a:rPr>
              <a:t> </a:t>
            </a:r>
            <a:endParaRPr lang="en-US" dirty="0"/>
          </a:p>
        </p:txBody>
      </p:sp>
      <p:grpSp>
        <p:nvGrpSpPr>
          <p:cNvPr id="13" name="Group 12">
            <a:extLst>
              <a:ext uri="{FF2B5EF4-FFF2-40B4-BE49-F238E27FC236}">
                <a16:creationId xmlns:a16="http://schemas.microsoft.com/office/drawing/2014/main" id="{891BACBD-DF59-4559-B425-F2D7216BF230}"/>
              </a:ext>
            </a:extLst>
          </p:cNvPr>
          <p:cNvGrpSpPr/>
          <p:nvPr/>
        </p:nvGrpSpPr>
        <p:grpSpPr>
          <a:xfrm>
            <a:off x="609599" y="3939347"/>
            <a:ext cx="4572000" cy="1772711"/>
            <a:chOff x="5889782" y="4696475"/>
            <a:chExt cx="5995572" cy="1411134"/>
          </a:xfrm>
        </p:grpSpPr>
        <p:sp>
          <p:nvSpPr>
            <p:cNvPr id="14" name="Rectangle 13">
              <a:extLst>
                <a:ext uri="{FF2B5EF4-FFF2-40B4-BE49-F238E27FC236}">
                  <a16:creationId xmlns:a16="http://schemas.microsoft.com/office/drawing/2014/main" id="{1F230194-040D-40E3-87AC-B3B313E89860}"/>
                </a:ext>
              </a:extLst>
            </p:cNvPr>
            <p:cNvSpPr/>
            <p:nvPr/>
          </p:nvSpPr>
          <p:spPr>
            <a:xfrm>
              <a:off x="6600122" y="4909745"/>
              <a:ext cx="5285232" cy="1197864"/>
            </a:xfrm>
            <a:prstGeom prst="rect">
              <a:avLst/>
            </a:prstGeom>
            <a:solidFill>
              <a:schemeClr val="bg1"/>
            </a:solidFill>
            <a:ln w="38100">
              <a:solidFill>
                <a:srgbClr val="DA281C"/>
              </a:soli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latin typeface="+mj-lt"/>
                <a:cs typeface="Helvetica" panose="020B0604020202020204" pitchFamily="34" charset="0"/>
              </a:endParaRPr>
            </a:p>
          </p:txBody>
        </p:sp>
        <p:sp>
          <p:nvSpPr>
            <p:cNvPr id="15" name="Rectangle 14">
              <a:extLst>
                <a:ext uri="{FF2B5EF4-FFF2-40B4-BE49-F238E27FC236}">
                  <a16:creationId xmlns:a16="http://schemas.microsoft.com/office/drawing/2014/main" id="{08E88285-3B2A-4BDC-A7ED-68876DB46103}"/>
                </a:ext>
              </a:extLst>
            </p:cNvPr>
            <p:cNvSpPr/>
            <p:nvPr/>
          </p:nvSpPr>
          <p:spPr>
            <a:xfrm>
              <a:off x="7538726" y="4894471"/>
              <a:ext cx="4346628" cy="1197864"/>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Arial" panose="020B0604020202020204" pitchFamily="34" charset="0"/>
                  <a:cs typeface="Arial" panose="020B0604020202020204" pitchFamily="34" charset="0"/>
                </a:rPr>
                <a:t>Specifying Testing for Reliable Power Systems</a:t>
              </a:r>
            </a:p>
            <a:p>
              <a:r>
                <a:rPr lang="en-US" dirty="0">
                  <a:latin typeface="Arial" panose="020B0604020202020204" pitchFamily="34" charset="0"/>
                  <a:cs typeface="Arial" panose="020B0604020202020204" pitchFamily="34" charset="0"/>
                  <a:hlinkClick r:id="rId3"/>
                </a:rPr>
                <a:t>PowerHour</a:t>
              </a:r>
              <a:endParaRPr lang="en-US" dirty="0">
                <a:latin typeface="Arial" panose="020B0604020202020204" pitchFamily="34" charset="0"/>
                <a:cs typeface="Arial" panose="020B0604020202020204" pitchFamily="34" charset="0"/>
              </a:endParaRPr>
            </a:p>
          </p:txBody>
        </p:sp>
        <p:sp>
          <p:nvSpPr>
            <p:cNvPr id="16" name="Rectangle: Rounded Corners 15">
              <a:extLst>
                <a:ext uri="{FF2B5EF4-FFF2-40B4-BE49-F238E27FC236}">
                  <a16:creationId xmlns:a16="http://schemas.microsoft.com/office/drawing/2014/main" id="{A87F058B-0A29-4B4B-82EE-E83C0DEC596A}"/>
                </a:ext>
              </a:extLst>
            </p:cNvPr>
            <p:cNvSpPr/>
            <p:nvPr/>
          </p:nvSpPr>
          <p:spPr>
            <a:xfrm>
              <a:off x="5889782" y="4696475"/>
              <a:ext cx="1648945" cy="533599"/>
            </a:xfrm>
            <a:prstGeom prst="roundRect">
              <a:avLst/>
            </a:prstGeom>
            <a:solidFill>
              <a:srgbClr val="DA28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Helvetica" panose="020B0604020202020204" pitchFamily="34" charset="0"/>
                  <a:cs typeface="Helvetica" panose="020B0604020202020204" pitchFamily="34" charset="0"/>
                </a:rPr>
                <a:t>Related Content</a:t>
              </a:r>
            </a:p>
          </p:txBody>
        </p:sp>
      </p:grpSp>
    </p:spTree>
    <p:extLst>
      <p:ext uri="{BB962C8B-B14F-4D97-AF65-F5344CB8AC3E}">
        <p14:creationId xmlns:p14="http://schemas.microsoft.com/office/powerpoint/2010/main" val="4056413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DE03159B-58DE-4736-B2EE-3D48DFC2409E}"/>
              </a:ext>
            </a:extLst>
          </p:cNvPr>
          <p:cNvSpPr txBox="1">
            <a:spLocks/>
          </p:cNvSpPr>
          <p:nvPr/>
        </p:nvSpPr>
        <p:spPr>
          <a:xfrm>
            <a:off x="609600" y="1901825"/>
            <a:ext cx="10972801" cy="442595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dirty="0">
                <a:latin typeface="Arial" panose="020B0604020202020204" pitchFamily="34" charset="0"/>
                <a:cs typeface="Arial" panose="020B0604020202020204" pitchFamily="34" charset="0"/>
              </a:rPr>
              <a:t>8.4.9 </a:t>
            </a:r>
            <a:r>
              <a:rPr lang="en-US" sz="2000" dirty="0">
                <a:latin typeface="Arial" panose="020B0604020202020204" pitchFamily="34" charset="0"/>
                <a:cs typeface="Arial" panose="020B0604020202020204" pitchFamily="34" charset="0"/>
              </a:rPr>
              <a:t>Level 1 EPSS shall be tested at least once within every 36 months.</a:t>
            </a:r>
          </a:p>
          <a:p>
            <a:endParaRPr lang="en-US" sz="2000" dirty="0"/>
          </a:p>
          <a:p>
            <a:endParaRPr lang="en-US" sz="2000" dirty="0"/>
          </a:p>
        </p:txBody>
      </p:sp>
      <p:sp>
        <p:nvSpPr>
          <p:cNvPr id="8" name="Title 1">
            <a:extLst>
              <a:ext uri="{FF2B5EF4-FFF2-40B4-BE49-F238E27FC236}">
                <a16:creationId xmlns:a16="http://schemas.microsoft.com/office/drawing/2014/main" id="{9D11D8F6-4E85-465A-A8B4-BB50FD1B4D26}"/>
              </a:ext>
            </a:extLst>
          </p:cNvPr>
          <p:cNvSpPr>
            <a:spLocks noGrp="1"/>
          </p:cNvSpPr>
          <p:nvPr>
            <p:ph type="title"/>
          </p:nvPr>
        </p:nvSpPr>
        <p:spPr>
          <a:xfrm>
            <a:off x="838200" y="365125"/>
            <a:ext cx="10515600" cy="1325563"/>
          </a:xfrm>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Testing – 36 Months NFPA 110</a:t>
            </a:r>
          </a:p>
        </p:txBody>
      </p:sp>
    </p:spTree>
    <p:extLst>
      <p:ext uri="{BB962C8B-B14F-4D97-AF65-F5344CB8AC3E}">
        <p14:creationId xmlns:p14="http://schemas.microsoft.com/office/powerpoint/2010/main" val="31899257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DE03159B-58DE-4736-B2EE-3D48DFC2409E}"/>
              </a:ext>
            </a:extLst>
          </p:cNvPr>
          <p:cNvSpPr txBox="1">
            <a:spLocks/>
          </p:cNvSpPr>
          <p:nvPr/>
        </p:nvSpPr>
        <p:spPr>
          <a:xfrm>
            <a:off x="609600" y="1901825"/>
            <a:ext cx="10972801" cy="442595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dirty="0">
                <a:latin typeface="Arial" panose="020B0604020202020204" pitchFamily="34" charset="0"/>
                <a:cs typeface="Arial" panose="020B0604020202020204" pitchFamily="34" charset="0"/>
              </a:rPr>
              <a:t>8.4.9 </a:t>
            </a:r>
            <a:r>
              <a:rPr lang="en-US" sz="2000" dirty="0">
                <a:latin typeface="Arial" panose="020B0604020202020204" pitchFamily="34" charset="0"/>
                <a:cs typeface="Arial" panose="020B0604020202020204" pitchFamily="34" charset="0"/>
              </a:rPr>
              <a:t>Level 1 EPSS shall be tested at least once within every 36 months.</a:t>
            </a:r>
          </a:p>
          <a:p>
            <a:r>
              <a:rPr lang="en-US" sz="2000" b="1" dirty="0">
                <a:latin typeface="Arial" panose="020B0604020202020204" pitchFamily="34" charset="0"/>
                <a:cs typeface="Arial" panose="020B0604020202020204" pitchFamily="34" charset="0"/>
              </a:rPr>
              <a:t>8.4.9.1</a:t>
            </a:r>
            <a:r>
              <a:rPr lang="en-US" sz="2000" dirty="0">
                <a:latin typeface="Arial" panose="020B0604020202020204" pitchFamily="34" charset="0"/>
                <a:cs typeface="Arial" panose="020B0604020202020204" pitchFamily="34" charset="0"/>
              </a:rPr>
              <a:t> Level 1 EPSS </a:t>
            </a:r>
            <a:r>
              <a:rPr lang="en-US" sz="2000" dirty="0">
                <a:solidFill>
                  <a:srgbClr val="FF0000"/>
                </a:solidFill>
                <a:latin typeface="Arial" panose="020B0604020202020204" pitchFamily="34" charset="0"/>
                <a:cs typeface="Arial" panose="020B0604020202020204" pitchFamily="34" charset="0"/>
              </a:rPr>
              <a:t>shall be tested </a:t>
            </a:r>
            <a:r>
              <a:rPr lang="en-US" sz="2000" dirty="0">
                <a:latin typeface="Arial" panose="020B0604020202020204" pitchFamily="34" charset="0"/>
                <a:cs typeface="Arial" panose="020B0604020202020204" pitchFamily="34" charset="0"/>
              </a:rPr>
              <a:t>continuously for the </a:t>
            </a:r>
            <a:r>
              <a:rPr lang="en-US" sz="2000" dirty="0">
                <a:solidFill>
                  <a:srgbClr val="FF0000"/>
                </a:solidFill>
                <a:latin typeface="Arial" panose="020B0604020202020204" pitchFamily="34" charset="0"/>
                <a:cs typeface="Arial" panose="020B0604020202020204" pitchFamily="34" charset="0"/>
              </a:rPr>
              <a:t>duration of its assigned class</a:t>
            </a:r>
            <a:r>
              <a:rPr lang="en-US" sz="2000" dirty="0">
                <a:latin typeface="Arial" panose="020B0604020202020204" pitchFamily="34" charset="0"/>
                <a:cs typeface="Arial" panose="020B0604020202020204" pitchFamily="34" charset="0"/>
              </a:rPr>
              <a:t>.</a:t>
            </a:r>
          </a:p>
          <a:p>
            <a:endParaRPr lang="en-US" sz="2000" dirty="0"/>
          </a:p>
          <a:p>
            <a:endParaRPr lang="en-US" sz="2000" dirty="0"/>
          </a:p>
        </p:txBody>
      </p:sp>
      <p:sp>
        <p:nvSpPr>
          <p:cNvPr id="7" name="Title 1">
            <a:extLst>
              <a:ext uri="{FF2B5EF4-FFF2-40B4-BE49-F238E27FC236}">
                <a16:creationId xmlns:a16="http://schemas.microsoft.com/office/drawing/2014/main" id="{53310CCF-9F49-4E6E-B24F-FA5489228980}"/>
              </a:ext>
            </a:extLst>
          </p:cNvPr>
          <p:cNvSpPr>
            <a:spLocks noGrp="1"/>
          </p:cNvSpPr>
          <p:nvPr>
            <p:ph type="title"/>
          </p:nvPr>
        </p:nvSpPr>
        <p:spPr>
          <a:xfrm>
            <a:off x="838200" y="365125"/>
            <a:ext cx="10515600" cy="1325563"/>
          </a:xfrm>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Testing – 36 Months NFPA 110</a:t>
            </a:r>
          </a:p>
        </p:txBody>
      </p:sp>
    </p:spTree>
    <p:extLst>
      <p:ext uri="{BB962C8B-B14F-4D97-AF65-F5344CB8AC3E}">
        <p14:creationId xmlns:p14="http://schemas.microsoft.com/office/powerpoint/2010/main" val="11195086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DE03159B-58DE-4736-B2EE-3D48DFC2409E}"/>
              </a:ext>
            </a:extLst>
          </p:cNvPr>
          <p:cNvSpPr txBox="1">
            <a:spLocks/>
          </p:cNvSpPr>
          <p:nvPr/>
        </p:nvSpPr>
        <p:spPr>
          <a:xfrm>
            <a:off x="609600" y="1901825"/>
            <a:ext cx="10972801" cy="442595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dirty="0">
                <a:latin typeface="Arial" panose="020B0604020202020204" pitchFamily="34" charset="0"/>
                <a:cs typeface="Arial" panose="020B0604020202020204" pitchFamily="34" charset="0"/>
              </a:rPr>
              <a:t>8.4.9 </a:t>
            </a:r>
            <a:r>
              <a:rPr lang="en-US" sz="2000" dirty="0">
                <a:latin typeface="Arial" panose="020B0604020202020204" pitchFamily="34" charset="0"/>
                <a:cs typeface="Arial" panose="020B0604020202020204" pitchFamily="34" charset="0"/>
              </a:rPr>
              <a:t>Level 1 EPSS shall be tested at least once within every 36 months.</a:t>
            </a:r>
          </a:p>
          <a:p>
            <a:r>
              <a:rPr lang="en-US" sz="2000" b="1" dirty="0">
                <a:latin typeface="Arial" panose="020B0604020202020204" pitchFamily="34" charset="0"/>
                <a:cs typeface="Arial" panose="020B0604020202020204" pitchFamily="34" charset="0"/>
              </a:rPr>
              <a:t>8.4.9.1</a:t>
            </a:r>
            <a:r>
              <a:rPr lang="en-US" sz="2000" dirty="0">
                <a:latin typeface="Arial" panose="020B0604020202020204" pitchFamily="34" charset="0"/>
                <a:cs typeface="Arial" panose="020B0604020202020204" pitchFamily="34" charset="0"/>
              </a:rPr>
              <a:t> Level 1 EPSS </a:t>
            </a:r>
            <a:r>
              <a:rPr lang="en-US" sz="2000" dirty="0">
                <a:solidFill>
                  <a:srgbClr val="FF0000"/>
                </a:solidFill>
                <a:latin typeface="Arial" panose="020B0604020202020204" pitchFamily="34" charset="0"/>
                <a:cs typeface="Arial" panose="020B0604020202020204" pitchFamily="34" charset="0"/>
              </a:rPr>
              <a:t>shall be tested </a:t>
            </a:r>
            <a:r>
              <a:rPr lang="en-US" sz="2000" dirty="0">
                <a:latin typeface="Arial" panose="020B0604020202020204" pitchFamily="34" charset="0"/>
                <a:cs typeface="Arial" panose="020B0604020202020204" pitchFamily="34" charset="0"/>
              </a:rPr>
              <a:t>continuously for the </a:t>
            </a:r>
            <a:r>
              <a:rPr lang="en-US" sz="2000" dirty="0">
                <a:solidFill>
                  <a:srgbClr val="FF0000"/>
                </a:solidFill>
                <a:latin typeface="Arial" panose="020B0604020202020204" pitchFamily="34" charset="0"/>
                <a:cs typeface="Arial" panose="020B0604020202020204" pitchFamily="34" charset="0"/>
              </a:rPr>
              <a:t>duration of its assigned class</a:t>
            </a:r>
            <a:r>
              <a:rPr lang="en-US" sz="2000" dirty="0">
                <a:latin typeface="Arial" panose="020B0604020202020204" pitchFamily="34" charset="0"/>
                <a:cs typeface="Arial" panose="020B0604020202020204" pitchFamily="34" charset="0"/>
              </a:rPr>
              <a:t>.</a:t>
            </a:r>
          </a:p>
          <a:p>
            <a:r>
              <a:rPr lang="en-US" sz="2000" b="1" dirty="0">
                <a:latin typeface="Arial" panose="020B0604020202020204" pitchFamily="34" charset="0"/>
                <a:cs typeface="Arial" panose="020B0604020202020204" pitchFamily="34" charset="0"/>
              </a:rPr>
              <a:t>8.4.9.2 </a:t>
            </a:r>
            <a:r>
              <a:rPr lang="en-US" sz="2000" dirty="0">
                <a:latin typeface="Arial" panose="020B0604020202020204" pitchFamily="34" charset="0"/>
                <a:cs typeface="Arial" panose="020B0604020202020204" pitchFamily="34" charset="0"/>
              </a:rPr>
              <a:t>Where the </a:t>
            </a:r>
            <a:r>
              <a:rPr lang="en-US" sz="2000" dirty="0">
                <a:solidFill>
                  <a:srgbClr val="FF0000"/>
                </a:solidFill>
                <a:latin typeface="Arial" panose="020B0604020202020204" pitchFamily="34" charset="0"/>
                <a:cs typeface="Arial" panose="020B0604020202020204" pitchFamily="34" charset="0"/>
              </a:rPr>
              <a:t>assigned class is greater than 4 hours</a:t>
            </a:r>
            <a:r>
              <a:rPr lang="en-US" sz="2000" dirty="0">
                <a:latin typeface="Arial" panose="020B0604020202020204" pitchFamily="34" charset="0"/>
                <a:cs typeface="Arial" panose="020B0604020202020204" pitchFamily="34" charset="0"/>
              </a:rPr>
              <a:t>, it </a:t>
            </a:r>
            <a:r>
              <a:rPr lang="en-US" sz="2000" dirty="0">
                <a:solidFill>
                  <a:srgbClr val="FF0000"/>
                </a:solidFill>
                <a:latin typeface="Arial" panose="020B0604020202020204" pitchFamily="34" charset="0"/>
                <a:cs typeface="Arial" panose="020B0604020202020204" pitchFamily="34" charset="0"/>
              </a:rPr>
              <a:t>shall be permitted to terminate </a:t>
            </a:r>
            <a:r>
              <a:rPr lang="en-US" sz="2000" dirty="0">
                <a:latin typeface="Arial" panose="020B0604020202020204" pitchFamily="34" charset="0"/>
                <a:cs typeface="Arial" panose="020B0604020202020204" pitchFamily="34" charset="0"/>
              </a:rPr>
              <a:t>the test </a:t>
            </a:r>
            <a:r>
              <a:rPr lang="en-US" sz="2000" dirty="0">
                <a:solidFill>
                  <a:srgbClr val="FF0000"/>
                </a:solidFill>
                <a:latin typeface="Arial" panose="020B0604020202020204" pitchFamily="34" charset="0"/>
                <a:cs typeface="Arial" panose="020B0604020202020204" pitchFamily="34" charset="0"/>
              </a:rPr>
              <a:t>after 4 continuous hours</a:t>
            </a:r>
            <a:r>
              <a:rPr lang="en-US" sz="2000" dirty="0">
                <a:latin typeface="Arial" panose="020B0604020202020204" pitchFamily="34" charset="0"/>
                <a:cs typeface="Arial" panose="020B0604020202020204" pitchFamily="34" charset="0"/>
              </a:rPr>
              <a:t>.</a:t>
            </a:r>
          </a:p>
          <a:p>
            <a:endParaRPr lang="en-US" sz="2000" dirty="0"/>
          </a:p>
          <a:p>
            <a:endParaRPr lang="en-US" sz="2000" dirty="0"/>
          </a:p>
        </p:txBody>
      </p:sp>
      <p:sp>
        <p:nvSpPr>
          <p:cNvPr id="7" name="Title 1">
            <a:extLst>
              <a:ext uri="{FF2B5EF4-FFF2-40B4-BE49-F238E27FC236}">
                <a16:creationId xmlns:a16="http://schemas.microsoft.com/office/drawing/2014/main" id="{FE8939A0-7FA8-43B4-A4F9-D8FB8CB30DCF}"/>
              </a:ext>
            </a:extLst>
          </p:cNvPr>
          <p:cNvSpPr>
            <a:spLocks noGrp="1"/>
          </p:cNvSpPr>
          <p:nvPr>
            <p:ph type="title"/>
          </p:nvPr>
        </p:nvSpPr>
        <p:spPr>
          <a:xfrm>
            <a:off x="838200" y="365125"/>
            <a:ext cx="10515600" cy="1325563"/>
          </a:xfrm>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Testing – 36 Months NFPA 110</a:t>
            </a:r>
          </a:p>
        </p:txBody>
      </p:sp>
    </p:spTree>
    <p:extLst>
      <p:ext uri="{BB962C8B-B14F-4D97-AF65-F5344CB8AC3E}">
        <p14:creationId xmlns:p14="http://schemas.microsoft.com/office/powerpoint/2010/main" val="29899383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DE03159B-58DE-4736-B2EE-3D48DFC2409E}"/>
              </a:ext>
            </a:extLst>
          </p:cNvPr>
          <p:cNvSpPr txBox="1">
            <a:spLocks/>
          </p:cNvSpPr>
          <p:nvPr/>
        </p:nvSpPr>
        <p:spPr>
          <a:xfrm>
            <a:off x="609600" y="1901825"/>
            <a:ext cx="10972801" cy="442595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dirty="0">
                <a:latin typeface="Arial" panose="020B0604020202020204" pitchFamily="34" charset="0"/>
                <a:cs typeface="Arial" panose="020B0604020202020204" pitchFamily="34" charset="0"/>
              </a:rPr>
              <a:t>8.4.9 </a:t>
            </a:r>
            <a:r>
              <a:rPr lang="en-US" sz="2000" dirty="0">
                <a:latin typeface="Arial" panose="020B0604020202020204" pitchFamily="34" charset="0"/>
                <a:cs typeface="Arial" panose="020B0604020202020204" pitchFamily="34" charset="0"/>
              </a:rPr>
              <a:t>Level 1 EPSS shall be tested at least once within every 36 months.</a:t>
            </a:r>
          </a:p>
          <a:p>
            <a:r>
              <a:rPr lang="en-US" sz="2000" b="1" dirty="0">
                <a:latin typeface="Arial" panose="020B0604020202020204" pitchFamily="34" charset="0"/>
                <a:cs typeface="Arial" panose="020B0604020202020204" pitchFamily="34" charset="0"/>
              </a:rPr>
              <a:t>8.4.9.1</a:t>
            </a:r>
            <a:r>
              <a:rPr lang="en-US" sz="2000" dirty="0">
                <a:latin typeface="Arial" panose="020B0604020202020204" pitchFamily="34" charset="0"/>
                <a:cs typeface="Arial" panose="020B0604020202020204" pitchFamily="34" charset="0"/>
              </a:rPr>
              <a:t> Level 1 EPSS </a:t>
            </a:r>
            <a:r>
              <a:rPr lang="en-US" sz="2000" dirty="0">
                <a:solidFill>
                  <a:srgbClr val="FF0000"/>
                </a:solidFill>
                <a:latin typeface="Arial" panose="020B0604020202020204" pitchFamily="34" charset="0"/>
                <a:cs typeface="Arial" panose="020B0604020202020204" pitchFamily="34" charset="0"/>
              </a:rPr>
              <a:t>shall be tested </a:t>
            </a:r>
            <a:r>
              <a:rPr lang="en-US" sz="2000" dirty="0">
                <a:latin typeface="Arial" panose="020B0604020202020204" pitchFamily="34" charset="0"/>
                <a:cs typeface="Arial" panose="020B0604020202020204" pitchFamily="34" charset="0"/>
              </a:rPr>
              <a:t>continuously for the </a:t>
            </a:r>
            <a:r>
              <a:rPr lang="en-US" sz="2000" dirty="0">
                <a:solidFill>
                  <a:srgbClr val="FF0000"/>
                </a:solidFill>
                <a:latin typeface="Arial" panose="020B0604020202020204" pitchFamily="34" charset="0"/>
                <a:cs typeface="Arial" panose="020B0604020202020204" pitchFamily="34" charset="0"/>
              </a:rPr>
              <a:t>duration of its assigned class</a:t>
            </a:r>
            <a:r>
              <a:rPr lang="en-US" sz="2000" dirty="0">
                <a:latin typeface="Arial" panose="020B0604020202020204" pitchFamily="34" charset="0"/>
                <a:cs typeface="Arial" panose="020B0604020202020204" pitchFamily="34" charset="0"/>
              </a:rPr>
              <a:t>.</a:t>
            </a:r>
          </a:p>
          <a:p>
            <a:r>
              <a:rPr lang="en-US" sz="2000" b="1" dirty="0">
                <a:latin typeface="Arial" panose="020B0604020202020204" pitchFamily="34" charset="0"/>
                <a:cs typeface="Arial" panose="020B0604020202020204" pitchFamily="34" charset="0"/>
              </a:rPr>
              <a:t>8.4.9.2 </a:t>
            </a:r>
            <a:r>
              <a:rPr lang="en-US" sz="2000" dirty="0">
                <a:latin typeface="Arial" panose="020B0604020202020204" pitchFamily="34" charset="0"/>
                <a:cs typeface="Arial" panose="020B0604020202020204" pitchFamily="34" charset="0"/>
              </a:rPr>
              <a:t>Where the </a:t>
            </a:r>
            <a:r>
              <a:rPr lang="en-US" sz="2000" dirty="0">
                <a:solidFill>
                  <a:srgbClr val="FF0000"/>
                </a:solidFill>
                <a:latin typeface="Arial" panose="020B0604020202020204" pitchFamily="34" charset="0"/>
                <a:cs typeface="Arial" panose="020B0604020202020204" pitchFamily="34" charset="0"/>
              </a:rPr>
              <a:t>assigned class is greater than 4 hours</a:t>
            </a:r>
            <a:r>
              <a:rPr lang="en-US" sz="2000" dirty="0">
                <a:latin typeface="Arial" panose="020B0604020202020204" pitchFamily="34" charset="0"/>
                <a:cs typeface="Arial" panose="020B0604020202020204" pitchFamily="34" charset="0"/>
              </a:rPr>
              <a:t>, it </a:t>
            </a:r>
            <a:r>
              <a:rPr lang="en-US" sz="2000" dirty="0">
                <a:solidFill>
                  <a:srgbClr val="FF0000"/>
                </a:solidFill>
                <a:latin typeface="Arial" panose="020B0604020202020204" pitchFamily="34" charset="0"/>
                <a:cs typeface="Arial" panose="020B0604020202020204" pitchFamily="34" charset="0"/>
              </a:rPr>
              <a:t>shall be permitted to terminate </a:t>
            </a:r>
            <a:r>
              <a:rPr lang="en-US" sz="2000" dirty="0">
                <a:latin typeface="Arial" panose="020B0604020202020204" pitchFamily="34" charset="0"/>
                <a:cs typeface="Arial" panose="020B0604020202020204" pitchFamily="34" charset="0"/>
              </a:rPr>
              <a:t>the test </a:t>
            </a:r>
            <a:r>
              <a:rPr lang="en-US" sz="2000" dirty="0">
                <a:solidFill>
                  <a:srgbClr val="FF0000"/>
                </a:solidFill>
                <a:latin typeface="Arial" panose="020B0604020202020204" pitchFamily="34" charset="0"/>
                <a:cs typeface="Arial" panose="020B0604020202020204" pitchFamily="34" charset="0"/>
              </a:rPr>
              <a:t>after 4 continuous hours</a:t>
            </a:r>
            <a:r>
              <a:rPr lang="en-US" sz="2000" dirty="0">
                <a:latin typeface="Arial" panose="020B0604020202020204" pitchFamily="34" charset="0"/>
                <a:cs typeface="Arial" panose="020B0604020202020204" pitchFamily="34" charset="0"/>
              </a:rPr>
              <a:t>.</a:t>
            </a:r>
          </a:p>
          <a:p>
            <a:r>
              <a:rPr lang="en-US" sz="2000" b="1" dirty="0">
                <a:latin typeface="Arial" panose="020B0604020202020204" pitchFamily="34" charset="0"/>
                <a:cs typeface="Arial" panose="020B0604020202020204" pitchFamily="34" charset="0"/>
              </a:rPr>
              <a:t>8.4.9.5 </a:t>
            </a:r>
            <a:r>
              <a:rPr lang="en-US" sz="2000" dirty="0">
                <a:latin typeface="Arial" panose="020B0604020202020204" pitchFamily="34" charset="0"/>
                <a:cs typeface="Arial" panose="020B0604020202020204" pitchFamily="34" charset="0"/>
              </a:rPr>
              <a:t>The minimum load for this test shall be as specified in </a:t>
            </a:r>
            <a:r>
              <a:rPr lang="en-US" sz="2000" dirty="0">
                <a:solidFill>
                  <a:srgbClr val="FF0000"/>
                </a:solidFill>
                <a:latin typeface="Arial" panose="020B0604020202020204" pitchFamily="34" charset="0"/>
                <a:cs typeface="Arial" panose="020B0604020202020204" pitchFamily="34" charset="0"/>
              </a:rPr>
              <a:t>8.4.9.5.1, 8.4.9.5.2, or 8.4.9.5.3.</a:t>
            </a:r>
          </a:p>
          <a:p>
            <a:endParaRPr lang="en-US" sz="2000" dirty="0">
              <a:solidFill>
                <a:srgbClr val="FF0000"/>
              </a:solidFill>
            </a:endParaRPr>
          </a:p>
          <a:p>
            <a:endParaRPr lang="en-US" sz="2000" dirty="0"/>
          </a:p>
        </p:txBody>
      </p:sp>
      <p:sp>
        <p:nvSpPr>
          <p:cNvPr id="7" name="Title 1">
            <a:extLst>
              <a:ext uri="{FF2B5EF4-FFF2-40B4-BE49-F238E27FC236}">
                <a16:creationId xmlns:a16="http://schemas.microsoft.com/office/drawing/2014/main" id="{DB8D5FB0-BA6A-444A-AFAC-5221753E4B3D}"/>
              </a:ext>
            </a:extLst>
          </p:cNvPr>
          <p:cNvSpPr>
            <a:spLocks noGrp="1"/>
          </p:cNvSpPr>
          <p:nvPr>
            <p:ph type="title"/>
          </p:nvPr>
        </p:nvSpPr>
        <p:spPr>
          <a:xfrm>
            <a:off x="838200" y="365125"/>
            <a:ext cx="10515600" cy="1325563"/>
          </a:xfrm>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Testing – 36 Months NFPA 110</a:t>
            </a:r>
            <a:endParaRPr lang="en-US" b="1" dirty="0">
              <a:solidFill>
                <a:srgbClr val="DA281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4240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BF05D45-11B6-4195-B195-7869FE28136B}"/>
              </a:ext>
            </a:extLst>
          </p:cNvPr>
          <p:cNvSpPr>
            <a:spLocks noGrp="1"/>
          </p:cNvSpPr>
          <p:nvPr>
            <p:ph type="body" sz="quarter" idx="11"/>
          </p:nvPr>
        </p:nvSpPr>
        <p:spPr/>
        <p:txBody>
          <a:bodyPr>
            <a:normAutofit/>
          </a:bodyPr>
          <a:lstStyle/>
          <a:p>
            <a:r>
              <a:rPr lang="en-US" sz="2400" b="1" dirty="0"/>
              <a:t>Q&amp;A Button: </a:t>
            </a:r>
          </a:p>
          <a:p>
            <a:pPr marL="342900" indent="-342900">
              <a:buFont typeface="Arial" panose="020B0604020202020204" pitchFamily="34" charset="0"/>
              <a:buChar char="•"/>
            </a:pPr>
            <a:r>
              <a:rPr lang="en-US" sz="2400" dirty="0"/>
              <a:t>For technical questions on today’s topic</a:t>
            </a:r>
          </a:p>
          <a:p>
            <a:pPr marL="342900" indent="-342900">
              <a:buFont typeface="Arial" panose="020B0604020202020204" pitchFamily="34" charset="0"/>
              <a:buChar char="•"/>
            </a:pPr>
            <a:r>
              <a:rPr lang="en-US" sz="2400" dirty="0"/>
              <a:t>Ask at anytime</a:t>
            </a:r>
          </a:p>
          <a:p>
            <a:pPr marL="342900" indent="-342900">
              <a:buFont typeface="Arial" panose="020B0604020202020204" pitchFamily="34" charset="0"/>
              <a:buChar char="•"/>
            </a:pPr>
            <a:r>
              <a:rPr lang="en-US" sz="2400" dirty="0"/>
              <a:t>Not all questions may get answered but we’ll do our best!</a:t>
            </a:r>
          </a:p>
          <a:p>
            <a:pPr marL="285750" indent="-285750">
              <a:buFontTx/>
              <a:buChar char="-"/>
            </a:pPr>
            <a:endParaRPr lang="en-US" sz="2400" dirty="0"/>
          </a:p>
          <a:p>
            <a:r>
              <a:rPr lang="en-US" sz="2400" b="1" dirty="0"/>
              <a:t>Chat Button:</a:t>
            </a:r>
          </a:p>
          <a:p>
            <a:pPr marL="457200" indent="-457200">
              <a:buFont typeface="Arial" panose="020B0604020202020204" pitchFamily="34" charset="0"/>
              <a:buChar char="•"/>
            </a:pPr>
            <a:r>
              <a:rPr lang="en-US" sz="2400" dirty="0"/>
              <a:t>For general PowerHour or Zoom questions</a:t>
            </a:r>
          </a:p>
          <a:p>
            <a:pPr marL="285750" indent="-285750">
              <a:buFontTx/>
              <a:buChar char="-"/>
            </a:pPr>
            <a:endParaRPr lang="en-US" sz="2400" dirty="0"/>
          </a:p>
        </p:txBody>
      </p:sp>
      <p:sp>
        <p:nvSpPr>
          <p:cNvPr id="2" name="Title 1">
            <a:extLst>
              <a:ext uri="{FF2B5EF4-FFF2-40B4-BE49-F238E27FC236}">
                <a16:creationId xmlns:a16="http://schemas.microsoft.com/office/drawing/2014/main" id="{47F288CD-41E0-449F-B739-71B4D88EBD03}"/>
              </a:ext>
            </a:extLst>
          </p:cNvPr>
          <p:cNvSpPr>
            <a:spLocks noGrp="1"/>
          </p:cNvSpPr>
          <p:nvPr>
            <p:ph type="title"/>
          </p:nvPr>
        </p:nvSpPr>
        <p:spPr/>
        <p:txBody>
          <a:bodyPr/>
          <a:lstStyle/>
          <a:p>
            <a:r>
              <a:rPr lang="en-US"/>
              <a:t>Asking a Question:</a:t>
            </a:r>
          </a:p>
        </p:txBody>
      </p:sp>
      <p:pic>
        <p:nvPicPr>
          <p:cNvPr id="5" name="Picture 4">
            <a:extLst>
              <a:ext uri="{FF2B5EF4-FFF2-40B4-BE49-F238E27FC236}">
                <a16:creationId xmlns:a16="http://schemas.microsoft.com/office/drawing/2014/main" id="{BA4BE161-1763-4722-BEE7-5592AFE1AAA8}"/>
              </a:ext>
            </a:extLst>
          </p:cNvPr>
          <p:cNvPicPr>
            <a:picLocks noChangeAspect="1"/>
          </p:cNvPicPr>
          <p:nvPr/>
        </p:nvPicPr>
        <p:blipFill>
          <a:blip r:embed="rId3"/>
          <a:stretch>
            <a:fillRect/>
          </a:stretch>
        </p:blipFill>
        <p:spPr>
          <a:xfrm>
            <a:off x="9111727" y="1946275"/>
            <a:ext cx="1301675" cy="11715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Picture 5">
            <a:extLst>
              <a:ext uri="{FF2B5EF4-FFF2-40B4-BE49-F238E27FC236}">
                <a16:creationId xmlns:a16="http://schemas.microsoft.com/office/drawing/2014/main" id="{489AC4CF-3BD6-4367-81F1-6845DF1A07CC}"/>
              </a:ext>
            </a:extLst>
          </p:cNvPr>
          <p:cNvPicPr>
            <a:picLocks noChangeAspect="1"/>
          </p:cNvPicPr>
          <p:nvPr/>
        </p:nvPicPr>
        <p:blipFill>
          <a:blip r:embed="rId4"/>
          <a:stretch>
            <a:fillRect/>
          </a:stretch>
        </p:blipFill>
        <p:spPr>
          <a:xfrm>
            <a:off x="9111727" y="4284627"/>
            <a:ext cx="1301675" cy="113189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562487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DE03159B-58DE-4736-B2EE-3D48DFC2409E}"/>
              </a:ext>
            </a:extLst>
          </p:cNvPr>
          <p:cNvSpPr txBox="1">
            <a:spLocks/>
          </p:cNvSpPr>
          <p:nvPr/>
        </p:nvSpPr>
        <p:spPr>
          <a:xfrm>
            <a:off x="609600" y="1901825"/>
            <a:ext cx="10972801" cy="442595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dirty="0">
                <a:latin typeface="Arial" panose="020B0604020202020204" pitchFamily="34" charset="0"/>
                <a:cs typeface="Arial" panose="020B0604020202020204" pitchFamily="34" charset="0"/>
              </a:rPr>
              <a:t>8.4.9 </a:t>
            </a:r>
            <a:r>
              <a:rPr lang="en-US" sz="2000" dirty="0">
                <a:latin typeface="Arial" panose="020B0604020202020204" pitchFamily="34" charset="0"/>
                <a:cs typeface="Arial" panose="020B0604020202020204" pitchFamily="34" charset="0"/>
              </a:rPr>
              <a:t>Level 1 EPSS shall be tested at least once within every 36 months.</a:t>
            </a:r>
          </a:p>
          <a:p>
            <a:r>
              <a:rPr lang="en-US" sz="2000" b="1" dirty="0">
                <a:latin typeface="Arial" panose="020B0604020202020204" pitchFamily="34" charset="0"/>
                <a:cs typeface="Arial" panose="020B0604020202020204" pitchFamily="34" charset="0"/>
              </a:rPr>
              <a:t>8.4.9.1</a:t>
            </a:r>
            <a:r>
              <a:rPr lang="en-US" sz="2000" dirty="0">
                <a:latin typeface="Arial" panose="020B0604020202020204" pitchFamily="34" charset="0"/>
                <a:cs typeface="Arial" panose="020B0604020202020204" pitchFamily="34" charset="0"/>
              </a:rPr>
              <a:t> Level 1 EPSS </a:t>
            </a:r>
            <a:r>
              <a:rPr lang="en-US" sz="2000" dirty="0">
                <a:solidFill>
                  <a:srgbClr val="FF0000"/>
                </a:solidFill>
                <a:latin typeface="Arial" panose="020B0604020202020204" pitchFamily="34" charset="0"/>
                <a:cs typeface="Arial" panose="020B0604020202020204" pitchFamily="34" charset="0"/>
              </a:rPr>
              <a:t>shall be tested </a:t>
            </a:r>
            <a:r>
              <a:rPr lang="en-US" sz="2000" dirty="0">
                <a:latin typeface="Arial" panose="020B0604020202020204" pitchFamily="34" charset="0"/>
                <a:cs typeface="Arial" panose="020B0604020202020204" pitchFamily="34" charset="0"/>
              </a:rPr>
              <a:t>continuously for the </a:t>
            </a:r>
            <a:r>
              <a:rPr lang="en-US" sz="2000" dirty="0">
                <a:solidFill>
                  <a:srgbClr val="FF0000"/>
                </a:solidFill>
                <a:latin typeface="Arial" panose="020B0604020202020204" pitchFamily="34" charset="0"/>
                <a:cs typeface="Arial" panose="020B0604020202020204" pitchFamily="34" charset="0"/>
              </a:rPr>
              <a:t>duration of its assigned class</a:t>
            </a:r>
            <a:r>
              <a:rPr lang="en-US" sz="2000" dirty="0">
                <a:latin typeface="Arial" panose="020B0604020202020204" pitchFamily="34" charset="0"/>
                <a:cs typeface="Arial" panose="020B0604020202020204" pitchFamily="34" charset="0"/>
              </a:rPr>
              <a:t>.</a:t>
            </a:r>
          </a:p>
          <a:p>
            <a:r>
              <a:rPr lang="en-US" sz="2000" b="1" dirty="0">
                <a:latin typeface="Arial" panose="020B0604020202020204" pitchFamily="34" charset="0"/>
                <a:cs typeface="Arial" panose="020B0604020202020204" pitchFamily="34" charset="0"/>
              </a:rPr>
              <a:t>8.4.9.2 </a:t>
            </a:r>
            <a:r>
              <a:rPr lang="en-US" sz="2000" dirty="0">
                <a:latin typeface="Arial" panose="020B0604020202020204" pitchFamily="34" charset="0"/>
                <a:cs typeface="Arial" panose="020B0604020202020204" pitchFamily="34" charset="0"/>
              </a:rPr>
              <a:t>Where the </a:t>
            </a:r>
            <a:r>
              <a:rPr lang="en-US" sz="2000" dirty="0">
                <a:solidFill>
                  <a:srgbClr val="FF0000"/>
                </a:solidFill>
                <a:latin typeface="Arial" panose="020B0604020202020204" pitchFamily="34" charset="0"/>
                <a:cs typeface="Arial" panose="020B0604020202020204" pitchFamily="34" charset="0"/>
              </a:rPr>
              <a:t>assigned class is greater than 4 hours</a:t>
            </a:r>
            <a:r>
              <a:rPr lang="en-US" sz="2000" dirty="0">
                <a:latin typeface="Arial" panose="020B0604020202020204" pitchFamily="34" charset="0"/>
                <a:cs typeface="Arial" panose="020B0604020202020204" pitchFamily="34" charset="0"/>
              </a:rPr>
              <a:t>, it </a:t>
            </a:r>
            <a:r>
              <a:rPr lang="en-US" sz="2000" dirty="0">
                <a:solidFill>
                  <a:srgbClr val="FF0000"/>
                </a:solidFill>
                <a:latin typeface="Arial" panose="020B0604020202020204" pitchFamily="34" charset="0"/>
                <a:cs typeface="Arial" panose="020B0604020202020204" pitchFamily="34" charset="0"/>
              </a:rPr>
              <a:t>shall be permitted to terminate </a:t>
            </a:r>
            <a:r>
              <a:rPr lang="en-US" sz="2000" dirty="0">
                <a:latin typeface="Arial" panose="020B0604020202020204" pitchFamily="34" charset="0"/>
                <a:cs typeface="Arial" panose="020B0604020202020204" pitchFamily="34" charset="0"/>
              </a:rPr>
              <a:t>the test </a:t>
            </a:r>
            <a:r>
              <a:rPr lang="en-US" sz="2000" dirty="0">
                <a:solidFill>
                  <a:srgbClr val="FF0000"/>
                </a:solidFill>
                <a:latin typeface="Arial" panose="020B0604020202020204" pitchFamily="34" charset="0"/>
                <a:cs typeface="Arial" panose="020B0604020202020204" pitchFamily="34" charset="0"/>
              </a:rPr>
              <a:t>after 4 continuous hours</a:t>
            </a:r>
            <a:r>
              <a:rPr lang="en-US" sz="2000" dirty="0">
                <a:latin typeface="Arial" panose="020B0604020202020204" pitchFamily="34" charset="0"/>
                <a:cs typeface="Arial" panose="020B0604020202020204" pitchFamily="34" charset="0"/>
              </a:rPr>
              <a:t>.</a:t>
            </a:r>
          </a:p>
          <a:p>
            <a:r>
              <a:rPr lang="en-US" sz="2000" b="1" dirty="0">
                <a:latin typeface="Arial" panose="020B0604020202020204" pitchFamily="34" charset="0"/>
                <a:cs typeface="Arial" panose="020B0604020202020204" pitchFamily="34" charset="0"/>
              </a:rPr>
              <a:t>8.4.9.5 </a:t>
            </a:r>
            <a:r>
              <a:rPr lang="en-US" sz="2000" dirty="0">
                <a:latin typeface="Arial" panose="020B0604020202020204" pitchFamily="34" charset="0"/>
                <a:cs typeface="Arial" panose="020B0604020202020204" pitchFamily="34" charset="0"/>
              </a:rPr>
              <a:t>The minimum load for this test shall be as specified in </a:t>
            </a:r>
            <a:r>
              <a:rPr lang="en-US" sz="2000" dirty="0">
                <a:solidFill>
                  <a:srgbClr val="FF0000"/>
                </a:solidFill>
                <a:latin typeface="Arial" panose="020B0604020202020204" pitchFamily="34" charset="0"/>
                <a:cs typeface="Arial" panose="020B0604020202020204" pitchFamily="34" charset="0"/>
              </a:rPr>
              <a:t>8.4.9.5.1, 8.4.9.5.2, or 8.4.9.5.3.</a:t>
            </a:r>
          </a:p>
          <a:p>
            <a:r>
              <a:rPr lang="en-US" sz="2000" b="1" dirty="0">
                <a:latin typeface="Arial" panose="020B0604020202020204" pitchFamily="34" charset="0"/>
                <a:cs typeface="Arial" panose="020B0604020202020204" pitchFamily="34" charset="0"/>
              </a:rPr>
              <a:t>8.4.9.6 </a:t>
            </a:r>
            <a:r>
              <a:rPr lang="en-US" sz="2000" dirty="0">
                <a:latin typeface="Arial" panose="020B0604020202020204" pitchFamily="34" charset="0"/>
                <a:cs typeface="Arial" panose="020B0604020202020204" pitchFamily="34" charset="0"/>
              </a:rPr>
              <a:t>The test required in 8.4.9 </a:t>
            </a:r>
            <a:r>
              <a:rPr lang="en-US" sz="2000" dirty="0">
                <a:solidFill>
                  <a:srgbClr val="FF0000"/>
                </a:solidFill>
                <a:latin typeface="Arial" panose="020B0604020202020204" pitchFamily="34" charset="0"/>
                <a:cs typeface="Arial" panose="020B0604020202020204" pitchFamily="34" charset="0"/>
              </a:rPr>
              <a:t>shall be permitted to be combined </a:t>
            </a:r>
            <a:r>
              <a:rPr lang="en-US" sz="2000" dirty="0">
                <a:latin typeface="Arial" panose="020B0604020202020204" pitchFamily="34" charset="0"/>
                <a:cs typeface="Arial" panose="020B0604020202020204" pitchFamily="34" charset="0"/>
              </a:rPr>
              <a:t>with one of the </a:t>
            </a:r>
            <a:r>
              <a:rPr lang="en-US" sz="2000" dirty="0">
                <a:solidFill>
                  <a:srgbClr val="FF0000"/>
                </a:solidFill>
                <a:latin typeface="Arial" panose="020B0604020202020204" pitchFamily="34" charset="0"/>
                <a:cs typeface="Arial" panose="020B0604020202020204" pitchFamily="34" charset="0"/>
              </a:rPr>
              <a:t>monthly tests required by 8.4.2</a:t>
            </a:r>
            <a:r>
              <a:rPr lang="en-US" sz="2000" dirty="0">
                <a:latin typeface="Arial" panose="020B0604020202020204" pitchFamily="34" charset="0"/>
                <a:cs typeface="Arial" panose="020B0604020202020204" pitchFamily="34" charset="0"/>
              </a:rPr>
              <a:t> and one of the </a:t>
            </a:r>
            <a:r>
              <a:rPr lang="en-US" sz="2000" dirty="0">
                <a:solidFill>
                  <a:srgbClr val="FF0000"/>
                </a:solidFill>
                <a:latin typeface="Arial" panose="020B0604020202020204" pitchFamily="34" charset="0"/>
                <a:cs typeface="Arial" panose="020B0604020202020204" pitchFamily="34" charset="0"/>
              </a:rPr>
              <a:t>annual tests required by 8.4.2.3 </a:t>
            </a:r>
            <a:r>
              <a:rPr lang="en-US" sz="2000" dirty="0">
                <a:latin typeface="Arial" panose="020B0604020202020204" pitchFamily="34" charset="0"/>
                <a:cs typeface="Arial" panose="020B0604020202020204" pitchFamily="34" charset="0"/>
              </a:rPr>
              <a:t>as a single test.</a:t>
            </a:r>
          </a:p>
          <a:p>
            <a:endParaRPr lang="en-US" sz="2000" dirty="0"/>
          </a:p>
          <a:p>
            <a:endParaRPr lang="en-US" sz="2000" dirty="0"/>
          </a:p>
        </p:txBody>
      </p:sp>
      <p:sp>
        <p:nvSpPr>
          <p:cNvPr id="6" name="TextBox 5">
            <a:extLst>
              <a:ext uri="{FF2B5EF4-FFF2-40B4-BE49-F238E27FC236}">
                <a16:creationId xmlns:a16="http://schemas.microsoft.com/office/drawing/2014/main" id="{10ED3ED3-88C7-4A7E-9AF6-58FB10C0094D}"/>
              </a:ext>
            </a:extLst>
          </p:cNvPr>
          <p:cNvSpPr txBox="1"/>
          <p:nvPr/>
        </p:nvSpPr>
        <p:spPr>
          <a:xfrm>
            <a:off x="0" y="6197162"/>
            <a:ext cx="7315200" cy="646331"/>
          </a:xfrm>
          <a:prstGeom prst="rect">
            <a:avLst/>
          </a:prstGeom>
          <a:noFill/>
          <a:ln w="38100">
            <a:solidFill>
              <a:srgbClr val="DA281C"/>
            </a:solidFill>
          </a:ln>
        </p:spPr>
        <p:txBody>
          <a:bodyPr wrap="square" rtlCol="0">
            <a:spAutoFit/>
          </a:bodyPr>
          <a:lstStyle/>
          <a:p>
            <a:r>
              <a:rPr lang="en-US" b="1" dirty="0">
                <a:solidFill>
                  <a:srgbClr val="DA281C"/>
                </a:solidFill>
                <a:latin typeface="Arial" panose="020B0604020202020204" pitchFamily="34" charset="0"/>
                <a:cs typeface="Arial" panose="020B0604020202020204" pitchFamily="34" charset="0"/>
              </a:rPr>
              <a:t>Recommendation </a:t>
            </a:r>
            <a:r>
              <a:rPr lang="en-US" dirty="0">
                <a:latin typeface="Arial" panose="020B0604020202020204" pitchFamily="34" charset="0"/>
                <a:cs typeface="Arial" panose="020B0604020202020204" pitchFamily="34" charset="0"/>
              </a:rPr>
              <a:t>Specify a permanent load bank to the system to allow for proper loading during weekly testing</a:t>
            </a:r>
          </a:p>
        </p:txBody>
      </p:sp>
      <p:sp>
        <p:nvSpPr>
          <p:cNvPr id="8" name="Title 1">
            <a:extLst>
              <a:ext uri="{FF2B5EF4-FFF2-40B4-BE49-F238E27FC236}">
                <a16:creationId xmlns:a16="http://schemas.microsoft.com/office/drawing/2014/main" id="{80786F41-C163-4965-B953-D5CEFA82D563}"/>
              </a:ext>
            </a:extLst>
          </p:cNvPr>
          <p:cNvSpPr>
            <a:spLocks noGrp="1"/>
          </p:cNvSpPr>
          <p:nvPr>
            <p:ph type="title"/>
          </p:nvPr>
        </p:nvSpPr>
        <p:spPr>
          <a:xfrm>
            <a:off x="838200" y="365125"/>
            <a:ext cx="10515600" cy="1325563"/>
          </a:xfrm>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Testing – 36 Months NFPA 110   </a:t>
            </a:r>
            <a:endParaRPr lang="en-US" b="1" dirty="0">
              <a:solidFill>
                <a:srgbClr val="DA281C"/>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C282E55C-DF14-40CA-A096-5333131BAA93}"/>
              </a:ext>
            </a:extLst>
          </p:cNvPr>
          <p:cNvSpPr/>
          <p:nvPr/>
        </p:nvSpPr>
        <p:spPr>
          <a:xfrm>
            <a:off x="6068568" y="4697477"/>
            <a:ext cx="5285232" cy="1197864"/>
          </a:xfrm>
          <a:prstGeom prst="rect">
            <a:avLst/>
          </a:prstGeom>
          <a:solidFill>
            <a:schemeClr val="bg1"/>
          </a:solidFill>
          <a:ln w="38100">
            <a:solidFill>
              <a:srgbClr val="DA281C"/>
            </a:soli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latin typeface="+mj-lt"/>
              <a:cs typeface="Helvetica" panose="020B0604020202020204" pitchFamily="34" charset="0"/>
            </a:endParaRPr>
          </a:p>
        </p:txBody>
      </p:sp>
      <p:sp>
        <p:nvSpPr>
          <p:cNvPr id="10" name="Rectangle 9">
            <a:extLst>
              <a:ext uri="{FF2B5EF4-FFF2-40B4-BE49-F238E27FC236}">
                <a16:creationId xmlns:a16="http://schemas.microsoft.com/office/drawing/2014/main" id="{8AD1CA2F-6BC8-460C-A4ED-C13E68638CFC}"/>
              </a:ext>
            </a:extLst>
          </p:cNvPr>
          <p:cNvSpPr/>
          <p:nvPr/>
        </p:nvSpPr>
        <p:spPr>
          <a:xfrm>
            <a:off x="7007172" y="4682203"/>
            <a:ext cx="4346628" cy="1197864"/>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Arial" panose="020B0604020202020204" pitchFamily="34" charset="0"/>
                <a:cs typeface="Arial" panose="020B0604020202020204" pitchFamily="34" charset="0"/>
              </a:rPr>
              <a:t>NFPA 110 Time to Readiness</a:t>
            </a:r>
          </a:p>
          <a:p>
            <a:r>
              <a:rPr lang="en-US" dirty="0">
                <a:latin typeface="Arial" panose="020B0604020202020204" pitchFamily="34" charset="0"/>
                <a:cs typeface="Arial" panose="020B0604020202020204" pitchFamily="34" charset="0"/>
                <a:hlinkClick r:id="rId3"/>
              </a:rPr>
              <a:t>White Paper</a:t>
            </a:r>
            <a:endParaRPr lang="en-US" dirty="0">
              <a:latin typeface="Arial" panose="020B0604020202020204" pitchFamily="34" charset="0"/>
              <a:cs typeface="Arial" panose="020B0604020202020204" pitchFamily="34" charset="0"/>
              <a:hlinkClick r:id="" action="ppaction://noaction"/>
            </a:endParaRPr>
          </a:p>
          <a:p>
            <a:r>
              <a:rPr lang="en-US" dirty="0">
                <a:latin typeface="Arial" panose="020B0604020202020204" pitchFamily="34" charset="0"/>
                <a:cs typeface="Arial" panose="020B0604020202020204" pitchFamily="34" charset="0"/>
                <a:hlinkClick r:id="rId4"/>
              </a:rPr>
              <a:t>PowerHour Recording</a:t>
            </a:r>
            <a:endParaRPr lang="en-US" dirty="0">
              <a:latin typeface="Arial" panose="020B0604020202020204" pitchFamily="34" charset="0"/>
              <a:cs typeface="Arial" panose="020B0604020202020204" pitchFamily="34" charset="0"/>
            </a:endParaRPr>
          </a:p>
        </p:txBody>
      </p:sp>
      <p:sp>
        <p:nvSpPr>
          <p:cNvPr id="11" name="Rectangle: Rounded Corners 10">
            <a:extLst>
              <a:ext uri="{FF2B5EF4-FFF2-40B4-BE49-F238E27FC236}">
                <a16:creationId xmlns:a16="http://schemas.microsoft.com/office/drawing/2014/main" id="{8BEFA315-91F3-4D16-BE28-76F8BDD649A0}"/>
              </a:ext>
            </a:extLst>
          </p:cNvPr>
          <p:cNvSpPr/>
          <p:nvPr/>
        </p:nvSpPr>
        <p:spPr>
          <a:xfrm>
            <a:off x="5818452" y="4484206"/>
            <a:ext cx="1188720" cy="812203"/>
          </a:xfrm>
          <a:prstGeom prst="roundRect">
            <a:avLst/>
          </a:prstGeom>
          <a:solidFill>
            <a:srgbClr val="DA28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Helvetica" panose="020B0604020202020204" pitchFamily="34" charset="0"/>
                <a:cs typeface="Helvetica" panose="020B0604020202020204" pitchFamily="34" charset="0"/>
              </a:rPr>
              <a:t>Related Content</a:t>
            </a:r>
          </a:p>
        </p:txBody>
      </p:sp>
    </p:spTree>
    <p:extLst>
      <p:ext uri="{BB962C8B-B14F-4D97-AF65-F5344CB8AC3E}">
        <p14:creationId xmlns:p14="http://schemas.microsoft.com/office/powerpoint/2010/main" val="23476360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0786F41-C163-4965-B953-D5CEFA82D563}"/>
              </a:ext>
            </a:extLst>
          </p:cNvPr>
          <p:cNvSpPr>
            <a:spLocks noGrp="1"/>
          </p:cNvSpPr>
          <p:nvPr>
            <p:ph type="title"/>
          </p:nvPr>
        </p:nvSpPr>
        <p:spPr>
          <a:xfrm>
            <a:off x="838200" y="365125"/>
            <a:ext cx="10515600" cy="1325563"/>
          </a:xfrm>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Maintenance – Manufacturer Requirements </a:t>
            </a:r>
            <a:endParaRPr lang="en-US" b="1" dirty="0">
              <a:solidFill>
                <a:srgbClr val="DA281C"/>
              </a:solidFill>
              <a:latin typeface="Arial" panose="020B0604020202020204" pitchFamily="34" charset="0"/>
              <a:cs typeface="Arial" panose="020B0604020202020204" pitchFamily="34" charset="0"/>
            </a:endParaRPr>
          </a:p>
        </p:txBody>
      </p:sp>
      <p:sp>
        <p:nvSpPr>
          <p:cNvPr id="11" name="Content Placeholder 6">
            <a:extLst>
              <a:ext uri="{FF2B5EF4-FFF2-40B4-BE49-F238E27FC236}">
                <a16:creationId xmlns:a16="http://schemas.microsoft.com/office/drawing/2014/main" id="{89C57250-75BA-4AD5-832C-497735C17D6A}"/>
              </a:ext>
            </a:extLst>
          </p:cNvPr>
          <p:cNvSpPr txBox="1">
            <a:spLocks/>
          </p:cNvSpPr>
          <p:nvPr/>
        </p:nvSpPr>
        <p:spPr>
          <a:xfrm>
            <a:off x="609599" y="1901825"/>
            <a:ext cx="5935579" cy="44259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a:latin typeface="Arial" panose="020B0604020202020204" pitchFamily="34" charset="0"/>
                <a:cs typeface="Arial" panose="020B0604020202020204" pitchFamily="34" charset="0"/>
              </a:rPr>
              <a:t>Routine Maintenance and Operational Testing</a:t>
            </a:r>
          </a:p>
          <a:p>
            <a:pPr marL="0" indent="0">
              <a:buFont typeface="Arial" panose="020B0604020202020204" pitchFamily="34" charset="0"/>
              <a:buNone/>
            </a:pPr>
            <a:r>
              <a:rPr lang="en-US" sz="2000" b="1" dirty="0">
                <a:latin typeface="Arial" panose="020B0604020202020204" pitchFamily="34" charset="0"/>
                <a:cs typeface="Arial" panose="020B0604020202020204" pitchFamily="34" charset="0"/>
              </a:rPr>
              <a:t>8.1.1 </a:t>
            </a:r>
            <a:r>
              <a:rPr lang="en-US" sz="2000" dirty="0">
                <a:latin typeface="Arial" panose="020B0604020202020204" pitchFamily="34" charset="0"/>
                <a:cs typeface="Arial" panose="020B0604020202020204" pitchFamily="34" charset="0"/>
              </a:rPr>
              <a:t>The routine maintenance and operational testing program shall be based on all of the following:</a:t>
            </a:r>
          </a:p>
          <a:p>
            <a:pPr marL="457200" lvl="1" indent="0">
              <a:buFont typeface="Arial" panose="020B0604020202020204" pitchFamily="34" charset="0"/>
              <a:buNone/>
            </a:pPr>
            <a:r>
              <a:rPr lang="en-US" sz="2000" dirty="0">
                <a:latin typeface="Arial" panose="020B0604020202020204" pitchFamily="34" charset="0"/>
                <a:cs typeface="Arial" panose="020B0604020202020204" pitchFamily="34" charset="0"/>
              </a:rPr>
              <a:t> (1) Manufacturer’s recommendations</a:t>
            </a:r>
          </a:p>
          <a:p>
            <a:pPr marL="457200" lvl="1" indent="0">
              <a:buFont typeface="Arial" panose="020B0604020202020204" pitchFamily="34" charset="0"/>
              <a:buNone/>
            </a:pPr>
            <a:r>
              <a:rPr lang="en-US" sz="2000" dirty="0">
                <a:latin typeface="Arial" panose="020B0604020202020204" pitchFamily="34" charset="0"/>
                <a:cs typeface="Arial" panose="020B0604020202020204" pitchFamily="34" charset="0"/>
              </a:rPr>
              <a:t> (2) Instruction manuals</a:t>
            </a:r>
          </a:p>
          <a:p>
            <a:pPr marL="457200" lvl="1" indent="0">
              <a:buFont typeface="Arial" panose="020B0604020202020204" pitchFamily="34" charset="0"/>
              <a:buNone/>
            </a:pPr>
            <a:r>
              <a:rPr lang="en-US" sz="2000" dirty="0">
                <a:solidFill>
                  <a:schemeClr val="bg1">
                    <a:lumMod val="85000"/>
                  </a:schemeClr>
                </a:solidFill>
                <a:latin typeface="Arial" panose="020B0604020202020204" pitchFamily="34" charset="0"/>
                <a:cs typeface="Arial" panose="020B0604020202020204" pitchFamily="34" charset="0"/>
              </a:rPr>
              <a:t> (3) Minimum requirements of this chapter</a:t>
            </a:r>
          </a:p>
          <a:p>
            <a:pPr marL="457200" lvl="1" indent="0">
              <a:buFont typeface="Arial" panose="020B0604020202020204" pitchFamily="34" charset="0"/>
              <a:buNone/>
            </a:pPr>
            <a:r>
              <a:rPr lang="en-US" sz="2000" dirty="0">
                <a:solidFill>
                  <a:schemeClr val="bg1">
                    <a:lumMod val="85000"/>
                  </a:schemeClr>
                </a:solidFill>
                <a:latin typeface="Arial" panose="020B0604020202020204" pitchFamily="34" charset="0"/>
                <a:cs typeface="Arial" panose="020B0604020202020204" pitchFamily="34" charset="0"/>
              </a:rPr>
              <a:t> (4) The authority having jurisdiction</a:t>
            </a:r>
          </a:p>
          <a:p>
            <a:pPr marL="0" indent="0">
              <a:buFont typeface="Arial" panose="020B0604020202020204" pitchFamily="34" charset="0"/>
              <a:buNone/>
            </a:pPr>
            <a:endParaRPr lang="en-US" b="1" dirty="0"/>
          </a:p>
          <a:p>
            <a:pPr lvl="2">
              <a:buFont typeface="Arial" panose="020B0604020202020204" pitchFamily="34" charset="0"/>
              <a:buNone/>
            </a:pPr>
            <a:endParaRPr lang="en-US" sz="1600" dirty="0"/>
          </a:p>
          <a:p>
            <a:endParaRPr lang="en-US" sz="1600" dirty="0"/>
          </a:p>
          <a:p>
            <a:endParaRPr lang="en-US" dirty="0"/>
          </a:p>
        </p:txBody>
      </p:sp>
      <p:pic>
        <p:nvPicPr>
          <p:cNvPr id="10" name="Content Placeholder 9">
            <a:extLst>
              <a:ext uri="{FF2B5EF4-FFF2-40B4-BE49-F238E27FC236}">
                <a16:creationId xmlns:a16="http://schemas.microsoft.com/office/drawing/2014/main" id="{AB3A151F-5A60-4F44-99C2-8B1FA6E643C2}"/>
              </a:ext>
            </a:extLst>
          </p:cNvPr>
          <p:cNvPicPr>
            <a:picLocks noChangeAspect="1"/>
          </p:cNvPicPr>
          <p:nvPr/>
        </p:nvPicPr>
        <p:blipFill>
          <a:blip r:embed="rId3"/>
          <a:stretch>
            <a:fillRect/>
          </a:stretch>
        </p:blipFill>
        <p:spPr>
          <a:xfrm>
            <a:off x="7938111" y="1690688"/>
            <a:ext cx="3644290" cy="44259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139357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0786F41-C163-4965-B953-D5CEFA82D563}"/>
              </a:ext>
            </a:extLst>
          </p:cNvPr>
          <p:cNvSpPr>
            <a:spLocks noGrp="1"/>
          </p:cNvSpPr>
          <p:nvPr>
            <p:ph type="title"/>
          </p:nvPr>
        </p:nvSpPr>
        <p:spPr>
          <a:xfrm>
            <a:off x="838200" y="365125"/>
            <a:ext cx="10515600" cy="1325563"/>
          </a:xfrm>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Maintenance – Legal Compliance </a:t>
            </a:r>
            <a:endParaRPr lang="en-US" b="1" dirty="0">
              <a:solidFill>
                <a:srgbClr val="DA281C"/>
              </a:solidFill>
              <a:latin typeface="Arial" panose="020B0604020202020204" pitchFamily="34" charset="0"/>
              <a:cs typeface="Arial" panose="020B0604020202020204" pitchFamily="34" charset="0"/>
            </a:endParaRPr>
          </a:p>
        </p:txBody>
      </p:sp>
      <p:sp>
        <p:nvSpPr>
          <p:cNvPr id="11" name="Content Placeholder 6">
            <a:extLst>
              <a:ext uri="{FF2B5EF4-FFF2-40B4-BE49-F238E27FC236}">
                <a16:creationId xmlns:a16="http://schemas.microsoft.com/office/drawing/2014/main" id="{89C57250-75BA-4AD5-832C-497735C17D6A}"/>
              </a:ext>
            </a:extLst>
          </p:cNvPr>
          <p:cNvSpPr txBox="1">
            <a:spLocks/>
          </p:cNvSpPr>
          <p:nvPr/>
        </p:nvSpPr>
        <p:spPr>
          <a:xfrm>
            <a:off x="609599" y="1901825"/>
            <a:ext cx="5935579" cy="44259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a:latin typeface="Arial" panose="020B0604020202020204" pitchFamily="34" charset="0"/>
                <a:cs typeface="Arial" panose="020B0604020202020204" pitchFamily="34" charset="0"/>
              </a:rPr>
              <a:t>Routine Maintenance and Operational Testing</a:t>
            </a:r>
          </a:p>
          <a:p>
            <a:pPr marL="0" indent="0">
              <a:buFont typeface="Arial" panose="020B0604020202020204" pitchFamily="34" charset="0"/>
              <a:buNone/>
            </a:pPr>
            <a:r>
              <a:rPr lang="en-US" sz="2000" b="1" dirty="0">
                <a:latin typeface="Arial" panose="020B0604020202020204" pitchFamily="34" charset="0"/>
                <a:cs typeface="Arial" panose="020B0604020202020204" pitchFamily="34" charset="0"/>
              </a:rPr>
              <a:t>8.1.1 </a:t>
            </a:r>
            <a:r>
              <a:rPr lang="en-US" sz="2000" dirty="0">
                <a:latin typeface="Arial" panose="020B0604020202020204" pitchFamily="34" charset="0"/>
                <a:cs typeface="Arial" panose="020B0604020202020204" pitchFamily="34" charset="0"/>
              </a:rPr>
              <a:t>The routine maintenance and operational testing program shall be based on all of the following:</a:t>
            </a:r>
          </a:p>
          <a:p>
            <a:pPr marL="457200" lvl="1" indent="0">
              <a:buFont typeface="Arial" panose="020B0604020202020204" pitchFamily="34" charset="0"/>
              <a:buNone/>
            </a:pPr>
            <a:r>
              <a:rPr lang="en-US" sz="2000" dirty="0">
                <a:solidFill>
                  <a:schemeClr val="bg1">
                    <a:lumMod val="85000"/>
                  </a:schemeClr>
                </a:solidFill>
                <a:latin typeface="Arial" panose="020B0604020202020204" pitchFamily="34" charset="0"/>
                <a:cs typeface="Arial" panose="020B0604020202020204" pitchFamily="34" charset="0"/>
              </a:rPr>
              <a:t> (1) Manufacturer’s recommendations</a:t>
            </a:r>
          </a:p>
          <a:p>
            <a:pPr marL="457200" lvl="1" indent="0">
              <a:buFont typeface="Arial" panose="020B0604020202020204" pitchFamily="34" charset="0"/>
              <a:buNone/>
            </a:pPr>
            <a:r>
              <a:rPr lang="en-US" sz="2000" dirty="0">
                <a:solidFill>
                  <a:schemeClr val="bg1">
                    <a:lumMod val="85000"/>
                  </a:schemeClr>
                </a:solidFill>
                <a:latin typeface="Arial" panose="020B0604020202020204" pitchFamily="34" charset="0"/>
                <a:cs typeface="Arial" panose="020B0604020202020204" pitchFamily="34" charset="0"/>
              </a:rPr>
              <a:t> (2) Instruction manuals</a:t>
            </a:r>
          </a:p>
          <a:p>
            <a:pPr marL="457200" lvl="1" indent="0">
              <a:buFont typeface="Arial" panose="020B0604020202020204" pitchFamily="34" charset="0"/>
              <a:buNone/>
            </a:pPr>
            <a:r>
              <a:rPr lang="en-US" sz="2000" dirty="0">
                <a:latin typeface="Arial" panose="020B0604020202020204" pitchFamily="34" charset="0"/>
                <a:cs typeface="Arial" panose="020B0604020202020204" pitchFamily="34" charset="0"/>
              </a:rPr>
              <a:t> (3) Minimum requirements of this chapter</a:t>
            </a:r>
          </a:p>
          <a:p>
            <a:pPr marL="457200" lvl="1" indent="0">
              <a:buFont typeface="Arial" panose="020B0604020202020204" pitchFamily="34" charset="0"/>
              <a:buNone/>
            </a:pPr>
            <a:r>
              <a:rPr lang="en-US" sz="2000" dirty="0">
                <a:solidFill>
                  <a:schemeClr val="bg1">
                    <a:lumMod val="85000"/>
                  </a:schemeClr>
                </a:solidFill>
                <a:latin typeface="Arial" panose="020B0604020202020204" pitchFamily="34" charset="0"/>
                <a:cs typeface="Arial" panose="020B0604020202020204" pitchFamily="34" charset="0"/>
              </a:rPr>
              <a:t> (4) The authority having jurisdiction</a:t>
            </a:r>
          </a:p>
          <a:p>
            <a:pPr marL="0" indent="0">
              <a:buFont typeface="Arial" panose="020B0604020202020204" pitchFamily="34" charset="0"/>
              <a:buNone/>
            </a:pPr>
            <a:endParaRPr lang="en-US" b="1" dirty="0"/>
          </a:p>
          <a:p>
            <a:pPr lvl="2">
              <a:buFont typeface="Arial" panose="020B0604020202020204" pitchFamily="34" charset="0"/>
              <a:buNone/>
            </a:pPr>
            <a:endParaRPr lang="en-US" sz="1600" dirty="0"/>
          </a:p>
          <a:p>
            <a:endParaRPr lang="en-US" sz="1600" dirty="0"/>
          </a:p>
          <a:p>
            <a:endParaRPr lang="en-US" dirty="0"/>
          </a:p>
        </p:txBody>
      </p:sp>
      <p:pic>
        <p:nvPicPr>
          <p:cNvPr id="12" name="Picture 11">
            <a:extLst>
              <a:ext uri="{FF2B5EF4-FFF2-40B4-BE49-F238E27FC236}">
                <a16:creationId xmlns:a16="http://schemas.microsoft.com/office/drawing/2014/main" id="{B24C2D6B-0695-445D-84CA-FAC59EA7A9B3}"/>
              </a:ext>
            </a:extLst>
          </p:cNvPr>
          <p:cNvPicPr>
            <a:picLocks noChangeAspect="1"/>
          </p:cNvPicPr>
          <p:nvPr/>
        </p:nvPicPr>
        <p:blipFill>
          <a:blip r:embed="rId3"/>
          <a:stretch>
            <a:fillRect/>
          </a:stretch>
        </p:blipFill>
        <p:spPr>
          <a:xfrm>
            <a:off x="8098320" y="1348598"/>
            <a:ext cx="3649041" cy="474599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606403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0786F41-C163-4965-B953-D5CEFA82D563}"/>
              </a:ext>
            </a:extLst>
          </p:cNvPr>
          <p:cNvSpPr>
            <a:spLocks noGrp="1"/>
          </p:cNvSpPr>
          <p:nvPr>
            <p:ph type="title"/>
          </p:nvPr>
        </p:nvSpPr>
        <p:spPr>
          <a:xfrm>
            <a:off x="838200" y="365125"/>
            <a:ext cx="10515600" cy="1325563"/>
          </a:xfrm>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Maintenance – AHJ Requirements </a:t>
            </a:r>
            <a:endParaRPr lang="en-US" b="1" dirty="0">
              <a:solidFill>
                <a:srgbClr val="DA281C"/>
              </a:solidFill>
              <a:latin typeface="Arial" panose="020B0604020202020204" pitchFamily="34" charset="0"/>
              <a:cs typeface="Arial" panose="020B0604020202020204" pitchFamily="34" charset="0"/>
            </a:endParaRPr>
          </a:p>
        </p:txBody>
      </p:sp>
      <p:sp>
        <p:nvSpPr>
          <p:cNvPr id="11" name="Content Placeholder 6">
            <a:extLst>
              <a:ext uri="{FF2B5EF4-FFF2-40B4-BE49-F238E27FC236}">
                <a16:creationId xmlns:a16="http://schemas.microsoft.com/office/drawing/2014/main" id="{89C57250-75BA-4AD5-832C-497735C17D6A}"/>
              </a:ext>
            </a:extLst>
          </p:cNvPr>
          <p:cNvSpPr txBox="1">
            <a:spLocks/>
          </p:cNvSpPr>
          <p:nvPr/>
        </p:nvSpPr>
        <p:spPr>
          <a:xfrm>
            <a:off x="609599" y="1901825"/>
            <a:ext cx="5935579" cy="44259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a:latin typeface="Arial" panose="020B0604020202020204" pitchFamily="34" charset="0"/>
                <a:cs typeface="Arial" panose="020B0604020202020204" pitchFamily="34" charset="0"/>
              </a:rPr>
              <a:t>Routine Maintenance and Operational Testing</a:t>
            </a:r>
          </a:p>
          <a:p>
            <a:pPr marL="0" indent="0">
              <a:buFont typeface="Arial" panose="020B0604020202020204" pitchFamily="34" charset="0"/>
              <a:buNone/>
            </a:pPr>
            <a:r>
              <a:rPr lang="en-US" sz="2000" b="1" dirty="0">
                <a:latin typeface="Arial" panose="020B0604020202020204" pitchFamily="34" charset="0"/>
                <a:cs typeface="Arial" panose="020B0604020202020204" pitchFamily="34" charset="0"/>
              </a:rPr>
              <a:t>8.1.1 </a:t>
            </a:r>
            <a:r>
              <a:rPr lang="en-US" sz="2000" dirty="0">
                <a:latin typeface="Arial" panose="020B0604020202020204" pitchFamily="34" charset="0"/>
                <a:cs typeface="Arial" panose="020B0604020202020204" pitchFamily="34" charset="0"/>
              </a:rPr>
              <a:t>The routine maintenance and operational testing program shall be based on all of the following:</a:t>
            </a:r>
          </a:p>
          <a:p>
            <a:pPr marL="457200" lvl="1" indent="0">
              <a:buFont typeface="Arial" panose="020B0604020202020204" pitchFamily="34" charset="0"/>
              <a:buNone/>
            </a:pPr>
            <a:r>
              <a:rPr lang="en-US" sz="2000" dirty="0">
                <a:solidFill>
                  <a:schemeClr val="bg1">
                    <a:lumMod val="85000"/>
                  </a:schemeClr>
                </a:solidFill>
                <a:latin typeface="Arial" panose="020B0604020202020204" pitchFamily="34" charset="0"/>
                <a:cs typeface="Arial" panose="020B0604020202020204" pitchFamily="34" charset="0"/>
              </a:rPr>
              <a:t> (1) Manufacturer’s recommendations</a:t>
            </a:r>
          </a:p>
          <a:p>
            <a:pPr marL="457200" lvl="1" indent="0">
              <a:buFont typeface="Arial" panose="020B0604020202020204" pitchFamily="34" charset="0"/>
              <a:buNone/>
            </a:pPr>
            <a:r>
              <a:rPr lang="en-US" sz="2000" dirty="0">
                <a:solidFill>
                  <a:schemeClr val="bg1">
                    <a:lumMod val="85000"/>
                  </a:schemeClr>
                </a:solidFill>
                <a:latin typeface="Arial" panose="020B0604020202020204" pitchFamily="34" charset="0"/>
                <a:cs typeface="Arial" panose="020B0604020202020204" pitchFamily="34" charset="0"/>
              </a:rPr>
              <a:t> (2) Instruction manuals</a:t>
            </a:r>
          </a:p>
          <a:p>
            <a:pPr marL="457200" lvl="1" indent="0">
              <a:buFont typeface="Arial" panose="020B0604020202020204" pitchFamily="34" charset="0"/>
              <a:buNone/>
            </a:pPr>
            <a:r>
              <a:rPr lang="en-US" sz="2000" dirty="0">
                <a:solidFill>
                  <a:schemeClr val="bg1">
                    <a:lumMod val="85000"/>
                  </a:schemeClr>
                </a:solidFill>
                <a:latin typeface="Arial" panose="020B0604020202020204" pitchFamily="34" charset="0"/>
                <a:cs typeface="Arial" panose="020B0604020202020204" pitchFamily="34" charset="0"/>
              </a:rPr>
              <a:t> (3) Minimum requirements of this chapter</a:t>
            </a:r>
          </a:p>
          <a:p>
            <a:pPr marL="457200" lvl="1" indent="0">
              <a:buFont typeface="Arial" panose="020B0604020202020204" pitchFamily="34" charset="0"/>
              <a:buNone/>
            </a:pPr>
            <a:r>
              <a:rPr lang="en-US" sz="2000" dirty="0">
                <a:latin typeface="Arial" panose="020B0604020202020204" pitchFamily="34" charset="0"/>
                <a:cs typeface="Arial" panose="020B0604020202020204" pitchFamily="34" charset="0"/>
              </a:rPr>
              <a:t> (4) The authority having jurisdiction</a:t>
            </a:r>
          </a:p>
          <a:p>
            <a:pPr marL="0" indent="0">
              <a:buFont typeface="Arial" panose="020B0604020202020204" pitchFamily="34" charset="0"/>
              <a:buNone/>
            </a:pPr>
            <a:endParaRPr lang="en-US" b="1" dirty="0"/>
          </a:p>
          <a:p>
            <a:pPr lvl="2">
              <a:buFont typeface="Arial" panose="020B0604020202020204" pitchFamily="34" charset="0"/>
              <a:buNone/>
            </a:pPr>
            <a:endParaRPr lang="en-US" sz="1600" dirty="0"/>
          </a:p>
          <a:p>
            <a:endParaRPr lang="en-US" sz="1600" dirty="0"/>
          </a:p>
          <a:p>
            <a:endParaRPr lang="en-US" dirty="0"/>
          </a:p>
        </p:txBody>
      </p:sp>
      <p:grpSp>
        <p:nvGrpSpPr>
          <p:cNvPr id="5" name="Group 4">
            <a:extLst>
              <a:ext uri="{FF2B5EF4-FFF2-40B4-BE49-F238E27FC236}">
                <a16:creationId xmlns:a16="http://schemas.microsoft.com/office/drawing/2014/main" id="{6E8CB2A7-86A9-471A-846A-5C140CEB940A}"/>
              </a:ext>
            </a:extLst>
          </p:cNvPr>
          <p:cNvGrpSpPr/>
          <p:nvPr/>
        </p:nvGrpSpPr>
        <p:grpSpPr>
          <a:xfrm>
            <a:off x="518319" y="5081740"/>
            <a:ext cx="5535348" cy="1411135"/>
            <a:chOff x="6350006" y="4696474"/>
            <a:chExt cx="5535348" cy="1411135"/>
          </a:xfrm>
        </p:grpSpPr>
        <p:sp>
          <p:nvSpPr>
            <p:cNvPr id="6" name="Rectangle 5">
              <a:extLst>
                <a:ext uri="{FF2B5EF4-FFF2-40B4-BE49-F238E27FC236}">
                  <a16:creationId xmlns:a16="http://schemas.microsoft.com/office/drawing/2014/main" id="{4D0751CB-7247-4F17-A24C-5EF75BE4A996}"/>
                </a:ext>
              </a:extLst>
            </p:cNvPr>
            <p:cNvSpPr/>
            <p:nvPr/>
          </p:nvSpPr>
          <p:spPr>
            <a:xfrm>
              <a:off x="6600122" y="4909745"/>
              <a:ext cx="5285232" cy="1197864"/>
            </a:xfrm>
            <a:prstGeom prst="rect">
              <a:avLst/>
            </a:prstGeom>
            <a:solidFill>
              <a:schemeClr val="bg1"/>
            </a:solidFill>
            <a:ln w="38100">
              <a:solidFill>
                <a:srgbClr val="DA281C"/>
              </a:soli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latin typeface="+mj-lt"/>
                <a:cs typeface="Helvetica" panose="020B0604020202020204" pitchFamily="34" charset="0"/>
              </a:endParaRPr>
            </a:p>
          </p:txBody>
        </p:sp>
        <p:sp>
          <p:nvSpPr>
            <p:cNvPr id="7" name="Rectangle 6">
              <a:extLst>
                <a:ext uri="{FF2B5EF4-FFF2-40B4-BE49-F238E27FC236}">
                  <a16:creationId xmlns:a16="http://schemas.microsoft.com/office/drawing/2014/main" id="{ED5B4FE3-6882-4648-88D9-789DEA6C12FF}"/>
                </a:ext>
              </a:extLst>
            </p:cNvPr>
            <p:cNvSpPr/>
            <p:nvPr/>
          </p:nvSpPr>
          <p:spPr>
            <a:xfrm>
              <a:off x="7538726" y="4894471"/>
              <a:ext cx="4346628" cy="1197864"/>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Arial" panose="020B0604020202020204" pitchFamily="34" charset="0"/>
                  <a:cs typeface="Arial" panose="020B0604020202020204" pitchFamily="34" charset="0"/>
                </a:rPr>
                <a:t>EPA Emissions Regulations</a:t>
              </a:r>
            </a:p>
            <a:p>
              <a:pPr fontAlgn="base"/>
              <a:r>
                <a:rPr lang="en-US" dirty="0">
                  <a:latin typeface="Arial" panose="020B0604020202020204" pitchFamily="34" charset="0"/>
                  <a:cs typeface="Arial" panose="020B0604020202020204" pitchFamily="34" charset="0"/>
                  <a:hlinkClick r:id="rId3"/>
                </a:rPr>
                <a:t>PowerHour</a:t>
              </a:r>
              <a:endParaRPr lang="en-US" dirty="0">
                <a:latin typeface="Arial" panose="020B0604020202020204" pitchFamily="34" charset="0"/>
                <a:cs typeface="Arial" panose="020B0604020202020204" pitchFamily="34" charset="0"/>
                <a:hlinkClick r:id="rId4"/>
              </a:endParaRPr>
            </a:p>
            <a:p>
              <a:pPr fontAlgn="base"/>
              <a:r>
                <a:rPr lang="en-US" dirty="0">
                  <a:latin typeface="Arial" panose="020B0604020202020204" pitchFamily="34" charset="0"/>
                  <a:cs typeface="Arial" panose="020B0604020202020204" pitchFamily="34" charset="0"/>
                  <a:hlinkClick r:id="rId4"/>
                </a:rPr>
                <a:t>White Paper</a:t>
              </a:r>
              <a:endParaRPr lang="en-US" dirty="0">
                <a:latin typeface="Arial" panose="020B0604020202020204" pitchFamily="34" charset="0"/>
                <a:cs typeface="Arial" panose="020B0604020202020204" pitchFamily="34" charset="0"/>
              </a:endParaRPr>
            </a:p>
          </p:txBody>
        </p:sp>
        <p:sp>
          <p:nvSpPr>
            <p:cNvPr id="9" name="Rectangle: Rounded Corners 8">
              <a:extLst>
                <a:ext uri="{FF2B5EF4-FFF2-40B4-BE49-F238E27FC236}">
                  <a16:creationId xmlns:a16="http://schemas.microsoft.com/office/drawing/2014/main" id="{4AD4F355-526F-4CA6-85F2-1CD75E0BEC44}"/>
                </a:ext>
              </a:extLst>
            </p:cNvPr>
            <p:cNvSpPr/>
            <p:nvPr/>
          </p:nvSpPr>
          <p:spPr>
            <a:xfrm>
              <a:off x="6350006" y="4696474"/>
              <a:ext cx="1188720" cy="812203"/>
            </a:xfrm>
            <a:prstGeom prst="roundRect">
              <a:avLst/>
            </a:prstGeom>
            <a:solidFill>
              <a:srgbClr val="DA28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Helvetica" panose="020B0604020202020204" pitchFamily="34" charset="0"/>
                  <a:cs typeface="Helvetica" panose="020B0604020202020204" pitchFamily="34" charset="0"/>
                </a:rPr>
                <a:t>Related Content</a:t>
              </a:r>
            </a:p>
          </p:txBody>
        </p:sp>
      </p:grpSp>
    </p:spTree>
    <p:extLst>
      <p:ext uri="{BB962C8B-B14F-4D97-AF65-F5344CB8AC3E}">
        <p14:creationId xmlns:p14="http://schemas.microsoft.com/office/powerpoint/2010/main" val="2704732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0786F41-C163-4965-B953-D5CEFA82D563}"/>
              </a:ext>
            </a:extLst>
          </p:cNvPr>
          <p:cNvSpPr>
            <a:spLocks noGrp="1"/>
          </p:cNvSpPr>
          <p:nvPr>
            <p:ph type="title"/>
          </p:nvPr>
        </p:nvSpPr>
        <p:spPr>
          <a:xfrm>
            <a:off x="838200" y="365125"/>
            <a:ext cx="10515600" cy="1325563"/>
          </a:xfrm>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Maintenance – Fuel Testing </a:t>
            </a:r>
            <a:endParaRPr lang="en-US" b="1" dirty="0">
              <a:solidFill>
                <a:srgbClr val="DA281C"/>
              </a:solidFill>
              <a:latin typeface="Arial" panose="020B0604020202020204" pitchFamily="34" charset="0"/>
              <a:cs typeface="Arial" panose="020B0604020202020204" pitchFamily="34" charset="0"/>
            </a:endParaRPr>
          </a:p>
        </p:txBody>
      </p:sp>
      <p:sp>
        <p:nvSpPr>
          <p:cNvPr id="11" name="Content Placeholder 6">
            <a:extLst>
              <a:ext uri="{FF2B5EF4-FFF2-40B4-BE49-F238E27FC236}">
                <a16:creationId xmlns:a16="http://schemas.microsoft.com/office/drawing/2014/main" id="{89C57250-75BA-4AD5-832C-497735C17D6A}"/>
              </a:ext>
            </a:extLst>
          </p:cNvPr>
          <p:cNvSpPr txBox="1">
            <a:spLocks/>
          </p:cNvSpPr>
          <p:nvPr/>
        </p:nvSpPr>
        <p:spPr>
          <a:xfrm>
            <a:off x="609599" y="1901825"/>
            <a:ext cx="5935579" cy="44259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b="1" dirty="0"/>
          </a:p>
          <a:p>
            <a:pPr lvl="2">
              <a:buFont typeface="Arial" panose="020B0604020202020204" pitchFamily="34" charset="0"/>
              <a:buNone/>
            </a:pPr>
            <a:endParaRPr lang="en-US" sz="1600" dirty="0"/>
          </a:p>
          <a:p>
            <a:endParaRPr lang="en-US" sz="1600" dirty="0"/>
          </a:p>
          <a:p>
            <a:endParaRPr lang="en-US" dirty="0"/>
          </a:p>
        </p:txBody>
      </p:sp>
      <p:sp>
        <p:nvSpPr>
          <p:cNvPr id="6" name="Content Placeholder 6">
            <a:extLst>
              <a:ext uri="{FF2B5EF4-FFF2-40B4-BE49-F238E27FC236}">
                <a16:creationId xmlns:a16="http://schemas.microsoft.com/office/drawing/2014/main" id="{017AD2A3-8EA5-470F-9C7D-0D060B53B227}"/>
              </a:ext>
            </a:extLst>
          </p:cNvPr>
          <p:cNvSpPr txBox="1">
            <a:spLocks/>
          </p:cNvSpPr>
          <p:nvPr/>
        </p:nvSpPr>
        <p:spPr>
          <a:xfrm>
            <a:off x="761999" y="2054225"/>
            <a:ext cx="7781926" cy="44259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dirty="0">
                <a:latin typeface="Arial" panose="020B0604020202020204" pitchFamily="34" charset="0"/>
                <a:cs typeface="Arial" panose="020B0604020202020204" pitchFamily="34" charset="0"/>
              </a:rPr>
              <a:t>8.3.7</a:t>
            </a:r>
            <a:r>
              <a:rPr lang="en-US" sz="2000" dirty="0">
                <a:latin typeface="Arial" panose="020B0604020202020204" pitchFamily="34" charset="0"/>
                <a:cs typeface="Arial" panose="020B0604020202020204" pitchFamily="34" charset="0"/>
              </a:rPr>
              <a:t> A fuel quality test </a:t>
            </a:r>
            <a:r>
              <a:rPr lang="en-US" sz="2000" dirty="0">
                <a:solidFill>
                  <a:srgbClr val="FF0000"/>
                </a:solidFill>
                <a:latin typeface="Arial" panose="020B0604020202020204" pitchFamily="34" charset="0"/>
                <a:cs typeface="Arial" panose="020B0604020202020204" pitchFamily="34" charset="0"/>
              </a:rPr>
              <a:t>shall be performed at least annually </a:t>
            </a:r>
            <a:r>
              <a:rPr lang="en-US" sz="2000" dirty="0">
                <a:latin typeface="Arial" panose="020B0604020202020204" pitchFamily="34" charset="0"/>
                <a:cs typeface="Arial" panose="020B0604020202020204" pitchFamily="34" charset="0"/>
              </a:rPr>
              <a:t>using appropriate </a:t>
            </a:r>
            <a:r>
              <a:rPr lang="en-US" sz="2000" dirty="0">
                <a:solidFill>
                  <a:srgbClr val="FF0000"/>
                </a:solidFill>
                <a:latin typeface="Arial" panose="020B0604020202020204" pitchFamily="34" charset="0"/>
                <a:cs typeface="Arial" panose="020B0604020202020204" pitchFamily="34" charset="0"/>
              </a:rPr>
              <a:t>ASTM standards </a:t>
            </a:r>
            <a:r>
              <a:rPr lang="en-US" sz="2000" dirty="0">
                <a:latin typeface="Arial" panose="020B0604020202020204" pitchFamily="34" charset="0"/>
                <a:cs typeface="Arial" panose="020B0604020202020204" pitchFamily="34" charset="0"/>
              </a:rPr>
              <a:t>or the </a:t>
            </a:r>
            <a:r>
              <a:rPr lang="en-US" sz="2000" dirty="0">
                <a:solidFill>
                  <a:srgbClr val="FF0000"/>
                </a:solidFill>
                <a:latin typeface="Arial" panose="020B0604020202020204" pitchFamily="34" charset="0"/>
                <a:cs typeface="Arial" panose="020B0604020202020204" pitchFamily="34" charset="0"/>
              </a:rPr>
              <a:t>manufacturer’s recommendations</a:t>
            </a:r>
            <a:r>
              <a:rPr lang="en-US" sz="2000" dirty="0">
                <a:latin typeface="Arial" panose="020B0604020202020204" pitchFamily="34" charset="0"/>
                <a:cs typeface="Arial" panose="020B0604020202020204" pitchFamily="34" charset="0"/>
              </a:rPr>
              <a:t>.</a:t>
            </a:r>
          </a:p>
          <a:p>
            <a:pPr marL="0" indent="0">
              <a:buNone/>
            </a:pPr>
            <a:endParaRPr lang="en-US" sz="2000"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b="1" dirty="0"/>
          </a:p>
          <a:p>
            <a:pPr lvl="2">
              <a:buFont typeface="Arial" panose="020B0604020202020204" pitchFamily="34" charset="0"/>
              <a:buNone/>
            </a:pPr>
            <a:endParaRPr lang="en-US" sz="1600" dirty="0"/>
          </a:p>
          <a:p>
            <a:endParaRPr lang="en-US" sz="1600" dirty="0"/>
          </a:p>
          <a:p>
            <a:endParaRPr lang="en-US" dirty="0"/>
          </a:p>
        </p:txBody>
      </p:sp>
      <p:pic>
        <p:nvPicPr>
          <p:cNvPr id="7" name="Content Placeholder 3">
            <a:extLst>
              <a:ext uri="{FF2B5EF4-FFF2-40B4-BE49-F238E27FC236}">
                <a16:creationId xmlns:a16="http://schemas.microsoft.com/office/drawing/2014/main" id="{FD392E95-03E9-41E6-A5AC-942B74084D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8239125" y="942575"/>
            <a:ext cx="2830714" cy="2526901"/>
          </a:xfrm>
          <a:prstGeom prst="rect">
            <a:avLst/>
          </a:prstGeom>
          <a:noFill/>
          <a:ln w="9525">
            <a:noFill/>
            <a:miter lim="800000"/>
            <a:headEnd/>
            <a:tailEnd/>
          </a:ln>
          <a:effectLst/>
        </p:spPr>
      </p:pic>
      <p:pic>
        <p:nvPicPr>
          <p:cNvPr id="9" name="Picture Placeholder 5">
            <a:extLst>
              <a:ext uri="{FF2B5EF4-FFF2-40B4-BE49-F238E27FC236}">
                <a16:creationId xmlns:a16="http://schemas.microsoft.com/office/drawing/2014/main" id="{F1938095-3B27-406B-8DC5-981808C8E8C8}"/>
              </a:ext>
            </a:extLst>
          </p:cNvPr>
          <p:cNvPicPr>
            <a:picLocks noChangeAspect="1"/>
          </p:cNvPicPr>
          <p:nvPr/>
        </p:nvPicPr>
        <p:blipFill>
          <a:blip r:embed="rId4" cstate="print">
            <a:extLst>
              <a:ext uri="{28A0092B-C50C-407E-A947-70E740481C1C}">
                <a14:useLocalDpi xmlns:a14="http://schemas.microsoft.com/office/drawing/2010/main" val="0"/>
              </a:ext>
            </a:extLst>
          </a:blip>
          <a:srcRect l="8383" r="8383"/>
          <a:stretch>
            <a:fillRect/>
          </a:stretch>
        </p:blipFill>
        <p:spPr>
          <a:xfrm>
            <a:off x="9426702" y="3469476"/>
            <a:ext cx="2765298" cy="2492196"/>
          </a:xfrm>
          <a:prstGeom prst="rect">
            <a:avLst/>
          </a:prstGeom>
        </p:spPr>
      </p:pic>
    </p:spTree>
    <p:extLst>
      <p:ext uri="{BB962C8B-B14F-4D97-AF65-F5344CB8AC3E}">
        <p14:creationId xmlns:p14="http://schemas.microsoft.com/office/powerpoint/2010/main" val="38310513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0786F41-C163-4965-B953-D5CEFA82D563}"/>
              </a:ext>
            </a:extLst>
          </p:cNvPr>
          <p:cNvSpPr>
            <a:spLocks noGrp="1"/>
          </p:cNvSpPr>
          <p:nvPr>
            <p:ph type="title"/>
          </p:nvPr>
        </p:nvSpPr>
        <p:spPr>
          <a:xfrm>
            <a:off x="838200" y="365125"/>
            <a:ext cx="10515600" cy="1325563"/>
          </a:xfrm>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NFPA 110 Compliance Reporting </a:t>
            </a:r>
            <a:endParaRPr lang="en-US" b="1" dirty="0">
              <a:solidFill>
                <a:srgbClr val="DA281C"/>
              </a:solidFill>
              <a:latin typeface="Arial" panose="020B0604020202020204" pitchFamily="34" charset="0"/>
              <a:cs typeface="Arial" panose="020B0604020202020204" pitchFamily="34" charset="0"/>
            </a:endParaRPr>
          </a:p>
        </p:txBody>
      </p:sp>
      <p:sp>
        <p:nvSpPr>
          <p:cNvPr id="11" name="Content Placeholder 6">
            <a:extLst>
              <a:ext uri="{FF2B5EF4-FFF2-40B4-BE49-F238E27FC236}">
                <a16:creationId xmlns:a16="http://schemas.microsoft.com/office/drawing/2014/main" id="{89C57250-75BA-4AD5-832C-497735C17D6A}"/>
              </a:ext>
            </a:extLst>
          </p:cNvPr>
          <p:cNvSpPr txBox="1">
            <a:spLocks/>
          </p:cNvSpPr>
          <p:nvPr/>
        </p:nvSpPr>
        <p:spPr>
          <a:xfrm>
            <a:off x="609599" y="1901825"/>
            <a:ext cx="5935579" cy="44259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1600" dirty="0"/>
          </a:p>
          <a:p>
            <a:endParaRPr lang="en-US" sz="1600" dirty="0"/>
          </a:p>
          <a:p>
            <a:endParaRPr lang="en-US" dirty="0"/>
          </a:p>
        </p:txBody>
      </p:sp>
      <p:sp>
        <p:nvSpPr>
          <p:cNvPr id="5" name="Text Placeholder 2">
            <a:extLst>
              <a:ext uri="{FF2B5EF4-FFF2-40B4-BE49-F238E27FC236}">
                <a16:creationId xmlns:a16="http://schemas.microsoft.com/office/drawing/2014/main" id="{A9233DBC-8D6B-417F-8A69-9E475DB29190}"/>
              </a:ext>
            </a:extLst>
          </p:cNvPr>
          <p:cNvSpPr txBox="1">
            <a:spLocks/>
          </p:cNvSpPr>
          <p:nvPr/>
        </p:nvSpPr>
        <p:spPr>
          <a:xfrm>
            <a:off x="609600" y="1901825"/>
            <a:ext cx="10972801" cy="442595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latin typeface="Arial" panose="020B0604020202020204" pitchFamily="34" charset="0"/>
                <a:cs typeface="Arial" panose="020B0604020202020204" pitchFamily="34" charset="0"/>
              </a:rPr>
              <a:t>Generators serve as reliable emergency supply in a multitude of mission critical applications</a:t>
            </a:r>
          </a:p>
          <a:p>
            <a:pPr marL="0" indent="0">
              <a:buNone/>
            </a:pPr>
            <a:endParaRPr lang="en-US" sz="2000" dirty="0">
              <a:latin typeface="Arial" panose="020B0604020202020204" pitchFamily="34" charset="0"/>
              <a:cs typeface="Arial" panose="020B0604020202020204" pitchFamily="34" charset="0"/>
            </a:endParaRPr>
          </a:p>
          <a:p>
            <a:pPr marL="457200" lvl="1" indent="0">
              <a:buNone/>
            </a:pPr>
            <a:endParaRPr lang="en-US" sz="1600" dirty="0">
              <a:latin typeface="Arial" panose="020B0604020202020204" pitchFamily="34" charset="0"/>
              <a:cs typeface="Arial" panose="020B0604020202020204" pitchFamily="34" charset="0"/>
            </a:endParaRPr>
          </a:p>
          <a:p>
            <a:endParaRPr lang="en-US" sz="2000" dirty="0">
              <a:solidFill>
                <a:srgbClr val="FF0000"/>
              </a:solidFill>
            </a:endParaRPr>
          </a:p>
          <a:p>
            <a:endParaRPr lang="en-US" sz="2000" dirty="0"/>
          </a:p>
        </p:txBody>
      </p:sp>
    </p:spTree>
    <p:extLst>
      <p:ext uri="{BB962C8B-B14F-4D97-AF65-F5344CB8AC3E}">
        <p14:creationId xmlns:p14="http://schemas.microsoft.com/office/powerpoint/2010/main" val="26650876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0786F41-C163-4965-B953-D5CEFA82D563}"/>
              </a:ext>
            </a:extLst>
          </p:cNvPr>
          <p:cNvSpPr>
            <a:spLocks noGrp="1"/>
          </p:cNvSpPr>
          <p:nvPr>
            <p:ph type="title"/>
          </p:nvPr>
        </p:nvSpPr>
        <p:spPr>
          <a:xfrm>
            <a:off x="838200" y="365125"/>
            <a:ext cx="10515600" cy="1325563"/>
          </a:xfrm>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NFPA 110 Compliance Reporting </a:t>
            </a:r>
            <a:endParaRPr lang="en-US" b="1" dirty="0">
              <a:solidFill>
                <a:srgbClr val="DA281C"/>
              </a:solidFill>
              <a:latin typeface="Arial" panose="020B0604020202020204" pitchFamily="34" charset="0"/>
              <a:cs typeface="Arial" panose="020B0604020202020204" pitchFamily="34" charset="0"/>
            </a:endParaRPr>
          </a:p>
        </p:txBody>
      </p:sp>
      <p:sp>
        <p:nvSpPr>
          <p:cNvPr id="11" name="Content Placeholder 6">
            <a:extLst>
              <a:ext uri="{FF2B5EF4-FFF2-40B4-BE49-F238E27FC236}">
                <a16:creationId xmlns:a16="http://schemas.microsoft.com/office/drawing/2014/main" id="{89C57250-75BA-4AD5-832C-497735C17D6A}"/>
              </a:ext>
            </a:extLst>
          </p:cNvPr>
          <p:cNvSpPr txBox="1">
            <a:spLocks/>
          </p:cNvSpPr>
          <p:nvPr/>
        </p:nvSpPr>
        <p:spPr>
          <a:xfrm>
            <a:off x="609599" y="1901825"/>
            <a:ext cx="5935579" cy="44259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1600" dirty="0"/>
          </a:p>
          <a:p>
            <a:endParaRPr lang="en-US" sz="1600" dirty="0"/>
          </a:p>
          <a:p>
            <a:endParaRPr lang="en-US" dirty="0"/>
          </a:p>
        </p:txBody>
      </p:sp>
      <p:sp>
        <p:nvSpPr>
          <p:cNvPr id="5" name="Text Placeholder 2">
            <a:extLst>
              <a:ext uri="{FF2B5EF4-FFF2-40B4-BE49-F238E27FC236}">
                <a16:creationId xmlns:a16="http://schemas.microsoft.com/office/drawing/2014/main" id="{A9233DBC-8D6B-417F-8A69-9E475DB29190}"/>
              </a:ext>
            </a:extLst>
          </p:cNvPr>
          <p:cNvSpPr txBox="1">
            <a:spLocks/>
          </p:cNvSpPr>
          <p:nvPr/>
        </p:nvSpPr>
        <p:spPr>
          <a:xfrm>
            <a:off x="609600" y="1901825"/>
            <a:ext cx="10972801" cy="442595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latin typeface="Arial" panose="020B0604020202020204" pitchFamily="34" charset="0"/>
                <a:cs typeface="Arial" panose="020B0604020202020204" pitchFamily="34" charset="0"/>
              </a:rPr>
              <a:t>Generators serve as reliable emergency supply in a multitude of mission critical applications</a:t>
            </a:r>
          </a:p>
          <a:p>
            <a:pPr marL="0" indent="0">
              <a:buNone/>
            </a:pP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An established record of maintenance and operational testing is needed for emergency power supply systems </a:t>
            </a:r>
          </a:p>
          <a:p>
            <a:pPr marL="0" indent="0">
              <a:buNone/>
            </a:pPr>
            <a:endParaRPr lang="en-US" sz="1600" dirty="0">
              <a:latin typeface="Arial" panose="020B0604020202020204" pitchFamily="34" charset="0"/>
              <a:cs typeface="Arial" panose="020B0604020202020204" pitchFamily="34" charset="0"/>
            </a:endParaRPr>
          </a:p>
          <a:p>
            <a:endParaRPr lang="en-US" sz="2000" dirty="0">
              <a:solidFill>
                <a:srgbClr val="FF0000"/>
              </a:solidFill>
            </a:endParaRPr>
          </a:p>
          <a:p>
            <a:endParaRPr lang="en-US" sz="2000" dirty="0"/>
          </a:p>
        </p:txBody>
      </p:sp>
    </p:spTree>
    <p:extLst>
      <p:ext uri="{BB962C8B-B14F-4D97-AF65-F5344CB8AC3E}">
        <p14:creationId xmlns:p14="http://schemas.microsoft.com/office/powerpoint/2010/main" val="19544284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0786F41-C163-4965-B953-D5CEFA82D563}"/>
              </a:ext>
            </a:extLst>
          </p:cNvPr>
          <p:cNvSpPr>
            <a:spLocks noGrp="1"/>
          </p:cNvSpPr>
          <p:nvPr>
            <p:ph type="title"/>
          </p:nvPr>
        </p:nvSpPr>
        <p:spPr>
          <a:xfrm>
            <a:off x="838200" y="365125"/>
            <a:ext cx="10515600" cy="1325563"/>
          </a:xfrm>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NFPA 110 Compliance Reporting </a:t>
            </a:r>
            <a:endParaRPr lang="en-US" b="1" dirty="0">
              <a:solidFill>
                <a:srgbClr val="DA281C"/>
              </a:solidFill>
              <a:latin typeface="Arial" panose="020B0604020202020204" pitchFamily="34" charset="0"/>
              <a:cs typeface="Arial" panose="020B0604020202020204" pitchFamily="34" charset="0"/>
            </a:endParaRPr>
          </a:p>
        </p:txBody>
      </p:sp>
      <p:sp>
        <p:nvSpPr>
          <p:cNvPr id="11" name="Content Placeholder 6">
            <a:extLst>
              <a:ext uri="{FF2B5EF4-FFF2-40B4-BE49-F238E27FC236}">
                <a16:creationId xmlns:a16="http://schemas.microsoft.com/office/drawing/2014/main" id="{89C57250-75BA-4AD5-832C-497735C17D6A}"/>
              </a:ext>
            </a:extLst>
          </p:cNvPr>
          <p:cNvSpPr txBox="1">
            <a:spLocks/>
          </p:cNvSpPr>
          <p:nvPr/>
        </p:nvSpPr>
        <p:spPr>
          <a:xfrm>
            <a:off x="609599" y="1901825"/>
            <a:ext cx="5935579" cy="44259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1600" dirty="0"/>
          </a:p>
          <a:p>
            <a:endParaRPr lang="en-US" sz="1600" dirty="0"/>
          </a:p>
          <a:p>
            <a:endParaRPr lang="en-US" dirty="0"/>
          </a:p>
        </p:txBody>
      </p:sp>
      <p:sp>
        <p:nvSpPr>
          <p:cNvPr id="5" name="Text Placeholder 2">
            <a:extLst>
              <a:ext uri="{FF2B5EF4-FFF2-40B4-BE49-F238E27FC236}">
                <a16:creationId xmlns:a16="http://schemas.microsoft.com/office/drawing/2014/main" id="{A9233DBC-8D6B-417F-8A69-9E475DB29190}"/>
              </a:ext>
            </a:extLst>
          </p:cNvPr>
          <p:cNvSpPr txBox="1">
            <a:spLocks/>
          </p:cNvSpPr>
          <p:nvPr/>
        </p:nvSpPr>
        <p:spPr>
          <a:xfrm>
            <a:off x="609600" y="1901825"/>
            <a:ext cx="10972801" cy="442595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latin typeface="Arial" panose="020B0604020202020204" pitchFamily="34" charset="0"/>
                <a:cs typeface="Arial" panose="020B0604020202020204" pitchFamily="34" charset="0"/>
              </a:rPr>
              <a:t>Generators serve as reliable emergency supply in a multitude of mission critical applications</a:t>
            </a:r>
          </a:p>
          <a:p>
            <a:pPr marL="0" indent="0">
              <a:buNone/>
            </a:pP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An established record of maintenance and operational testing is needed for emergency power supply systems </a:t>
            </a:r>
          </a:p>
          <a:p>
            <a:pPr marL="0" indent="0">
              <a:buNone/>
            </a:pPr>
            <a:r>
              <a:rPr lang="en-US" sz="2000" dirty="0">
                <a:latin typeface="Arial" panose="020B0604020202020204" pitchFamily="34" charset="0"/>
                <a:cs typeface="Arial" panose="020B0604020202020204" pitchFamily="34" charset="0"/>
              </a:rPr>
              <a:t> </a:t>
            </a:r>
          </a:p>
          <a:p>
            <a:r>
              <a:rPr lang="en-US" sz="2000" dirty="0">
                <a:latin typeface="Arial" panose="020B0604020202020204" pitchFamily="34" charset="0"/>
                <a:cs typeface="Arial" panose="020B0604020202020204" pitchFamily="34" charset="0"/>
              </a:rPr>
              <a:t>Compliance agencies refer to NFPA 110 guidelines </a:t>
            </a:r>
          </a:p>
          <a:p>
            <a:pPr lvl="1"/>
            <a:r>
              <a:rPr lang="en-US" sz="2000" dirty="0">
                <a:latin typeface="Arial" panose="020B0604020202020204" pitchFamily="34" charset="0"/>
                <a:cs typeface="Arial" panose="020B0604020202020204" pitchFamily="34" charset="0"/>
              </a:rPr>
              <a:t>Joint Commission on Accreditation of Healthcare Organizations </a:t>
            </a:r>
          </a:p>
          <a:p>
            <a:pPr lvl="1"/>
            <a:r>
              <a:rPr lang="en-US" sz="2000" dirty="0">
                <a:latin typeface="Arial" panose="020B0604020202020204" pitchFamily="34" charset="0"/>
                <a:cs typeface="Arial" panose="020B0604020202020204" pitchFamily="34" charset="0"/>
              </a:rPr>
              <a:t>Centers for Medicare and Medicaid </a:t>
            </a:r>
          </a:p>
          <a:p>
            <a:pPr lvl="1"/>
            <a:r>
              <a:rPr lang="en-US" sz="2000" dirty="0">
                <a:latin typeface="Arial" panose="020B0604020202020204" pitchFamily="34" charset="0"/>
                <a:cs typeface="Arial" panose="020B0604020202020204" pitchFamily="34" charset="0"/>
              </a:rPr>
              <a:t>Internal Audits conducted by several mission critical organizations</a:t>
            </a:r>
          </a:p>
          <a:p>
            <a:pPr lvl="1"/>
            <a:r>
              <a:rPr lang="en-US" sz="2000" dirty="0">
                <a:latin typeface="Arial" panose="020B0604020202020204" pitchFamily="34" charset="0"/>
                <a:cs typeface="Arial" panose="020B0604020202020204" pitchFamily="34" charset="0"/>
              </a:rPr>
              <a:t>Local Authority Having Jurisdiction  </a:t>
            </a:r>
          </a:p>
          <a:p>
            <a:pPr marL="457200" lvl="1" indent="0">
              <a:buNone/>
            </a:pPr>
            <a:endParaRPr lang="en-US" sz="1600" dirty="0">
              <a:latin typeface="Arial" panose="020B0604020202020204" pitchFamily="34" charset="0"/>
              <a:cs typeface="Arial" panose="020B0604020202020204" pitchFamily="34" charset="0"/>
            </a:endParaRPr>
          </a:p>
          <a:p>
            <a:endParaRPr lang="en-US" sz="2000" dirty="0">
              <a:solidFill>
                <a:srgbClr val="FF0000"/>
              </a:solidFill>
            </a:endParaRPr>
          </a:p>
          <a:p>
            <a:endParaRPr lang="en-US" sz="2000" dirty="0"/>
          </a:p>
        </p:txBody>
      </p:sp>
    </p:spTree>
    <p:extLst>
      <p:ext uri="{BB962C8B-B14F-4D97-AF65-F5344CB8AC3E}">
        <p14:creationId xmlns:p14="http://schemas.microsoft.com/office/powerpoint/2010/main" val="18185374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0786F41-C163-4965-B953-D5CEFA82D563}"/>
              </a:ext>
            </a:extLst>
          </p:cNvPr>
          <p:cNvSpPr>
            <a:spLocks noGrp="1"/>
          </p:cNvSpPr>
          <p:nvPr>
            <p:ph type="title"/>
          </p:nvPr>
        </p:nvSpPr>
        <p:spPr>
          <a:xfrm>
            <a:off x="838200" y="365125"/>
            <a:ext cx="10972800" cy="1325563"/>
          </a:xfrm>
        </p:spPr>
        <p:txBody>
          <a:bodyPr>
            <a:normAutofit/>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NFPA 110 Compliance Reporting – Remote Monitoring</a:t>
            </a:r>
            <a:endParaRPr lang="en-US" b="1" dirty="0">
              <a:solidFill>
                <a:srgbClr val="DA281C"/>
              </a:solidFill>
              <a:latin typeface="Arial" panose="020B0604020202020204" pitchFamily="34" charset="0"/>
              <a:cs typeface="Arial" panose="020B0604020202020204" pitchFamily="34" charset="0"/>
            </a:endParaRPr>
          </a:p>
        </p:txBody>
      </p:sp>
      <p:sp>
        <p:nvSpPr>
          <p:cNvPr id="11" name="Content Placeholder 6">
            <a:extLst>
              <a:ext uri="{FF2B5EF4-FFF2-40B4-BE49-F238E27FC236}">
                <a16:creationId xmlns:a16="http://schemas.microsoft.com/office/drawing/2014/main" id="{89C57250-75BA-4AD5-832C-497735C17D6A}"/>
              </a:ext>
            </a:extLst>
          </p:cNvPr>
          <p:cNvSpPr txBox="1">
            <a:spLocks/>
          </p:cNvSpPr>
          <p:nvPr/>
        </p:nvSpPr>
        <p:spPr>
          <a:xfrm>
            <a:off x="609599" y="1901825"/>
            <a:ext cx="5935579" cy="44259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1600" dirty="0"/>
          </a:p>
          <a:p>
            <a:endParaRPr lang="en-US" sz="1600" dirty="0"/>
          </a:p>
          <a:p>
            <a:endParaRPr lang="en-US" dirty="0"/>
          </a:p>
        </p:txBody>
      </p:sp>
      <p:sp>
        <p:nvSpPr>
          <p:cNvPr id="5" name="Text Placeholder 2">
            <a:extLst>
              <a:ext uri="{FF2B5EF4-FFF2-40B4-BE49-F238E27FC236}">
                <a16:creationId xmlns:a16="http://schemas.microsoft.com/office/drawing/2014/main" id="{A9233DBC-8D6B-417F-8A69-9E475DB29190}"/>
              </a:ext>
            </a:extLst>
          </p:cNvPr>
          <p:cNvSpPr txBox="1">
            <a:spLocks/>
          </p:cNvSpPr>
          <p:nvPr/>
        </p:nvSpPr>
        <p:spPr>
          <a:xfrm>
            <a:off x="609600" y="1901824"/>
            <a:ext cx="10972801" cy="49561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Arial" panose="020B0604020202020204" pitchFamily="34" charset="0"/>
                <a:cs typeface="Arial" panose="020B0604020202020204" pitchFamily="34" charset="0"/>
              </a:rPr>
              <a:t>One-Click Reporting</a:t>
            </a:r>
          </a:p>
          <a:p>
            <a:pPr lvl="1"/>
            <a:r>
              <a:rPr lang="en-US" sz="2000" dirty="0">
                <a:latin typeface="Arial" panose="020B0604020202020204" pitchFamily="34" charset="0"/>
                <a:cs typeface="Arial" panose="020B0604020202020204" pitchFamily="34" charset="0"/>
              </a:rPr>
              <a:t>Provides a quick access to </a:t>
            </a:r>
            <a:r>
              <a:rPr lang="en-US" sz="2000" dirty="0">
                <a:solidFill>
                  <a:srgbClr val="FF0000"/>
                </a:solidFill>
                <a:latin typeface="Arial" panose="020B0604020202020204" pitchFamily="34" charset="0"/>
                <a:cs typeface="Arial" panose="020B0604020202020204" pitchFamily="34" charset="0"/>
              </a:rPr>
              <a:t>pre-formatted, pre-approved NFPA 110 template </a:t>
            </a:r>
            <a:r>
              <a:rPr lang="en-US" sz="2000" dirty="0">
                <a:latin typeface="Arial" panose="020B0604020202020204" pitchFamily="34" charset="0"/>
                <a:cs typeface="Arial" panose="020B0604020202020204" pitchFamily="34" charset="0"/>
              </a:rPr>
              <a:t>in Cummins PCC branding</a:t>
            </a:r>
          </a:p>
          <a:p>
            <a:pPr lvl="1"/>
            <a:r>
              <a:rPr lang="en-US" sz="2000" dirty="0">
                <a:latin typeface="Arial" panose="020B0604020202020204" pitchFamily="34" charset="0"/>
                <a:cs typeface="Arial" panose="020B0604020202020204" pitchFamily="34" charset="0"/>
              </a:rPr>
              <a:t>Make provisions for the customer to make a final “Pass or Fail” assessment, </a:t>
            </a:r>
            <a:r>
              <a:rPr lang="en-US" sz="2000" dirty="0">
                <a:solidFill>
                  <a:srgbClr val="FF0000"/>
                </a:solidFill>
                <a:latin typeface="Arial" panose="020B0604020202020204" pitchFamily="34" charset="0"/>
                <a:cs typeface="Arial" panose="020B0604020202020204" pitchFamily="34" charset="0"/>
              </a:rPr>
              <a:t>without having to print hard copies of the report</a:t>
            </a:r>
          </a:p>
          <a:p>
            <a:pPr lvl="1"/>
            <a:r>
              <a:rPr lang="en-US" sz="2000" dirty="0">
                <a:latin typeface="Arial" panose="020B0604020202020204" pitchFamily="34" charset="0"/>
                <a:cs typeface="Arial" panose="020B0604020202020204" pitchFamily="34" charset="0"/>
              </a:rPr>
              <a:t>Provides a </a:t>
            </a:r>
            <a:r>
              <a:rPr lang="en-US" sz="2000" dirty="0">
                <a:solidFill>
                  <a:srgbClr val="FF0000"/>
                </a:solidFill>
                <a:latin typeface="Arial" panose="020B0604020202020204" pitchFamily="34" charset="0"/>
                <a:cs typeface="Arial" panose="020B0604020202020204" pitchFamily="34" charset="0"/>
              </a:rPr>
              <a:t>single report per site </a:t>
            </a:r>
            <a:r>
              <a:rPr lang="en-US" sz="2000" dirty="0">
                <a:latin typeface="Arial" panose="020B0604020202020204" pitchFamily="34" charset="0"/>
                <a:cs typeface="Arial" panose="020B0604020202020204" pitchFamily="34" charset="0"/>
              </a:rPr>
              <a:t>avoiding need to download multiple asset-by-asset report</a:t>
            </a:r>
          </a:p>
          <a:p>
            <a:pPr marL="457200" lvl="1" indent="0">
              <a:buNone/>
            </a:pPr>
            <a:endParaRPr lang="en-US" sz="2000" dirty="0">
              <a:latin typeface="Arial" panose="020B0604020202020204" pitchFamily="34" charset="0"/>
              <a:cs typeface="Arial" panose="020B0604020202020204" pitchFamily="34" charset="0"/>
            </a:endParaRPr>
          </a:p>
          <a:p>
            <a:endParaRPr lang="en-US" sz="2000" dirty="0">
              <a:solidFill>
                <a:srgbClr val="FF0000"/>
              </a:solidFill>
            </a:endParaRPr>
          </a:p>
          <a:p>
            <a:endParaRPr lang="en-US" sz="2000" dirty="0"/>
          </a:p>
        </p:txBody>
      </p:sp>
    </p:spTree>
    <p:extLst>
      <p:ext uri="{BB962C8B-B14F-4D97-AF65-F5344CB8AC3E}">
        <p14:creationId xmlns:p14="http://schemas.microsoft.com/office/powerpoint/2010/main" val="38136267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0786F41-C163-4965-B953-D5CEFA82D563}"/>
              </a:ext>
            </a:extLst>
          </p:cNvPr>
          <p:cNvSpPr>
            <a:spLocks noGrp="1"/>
          </p:cNvSpPr>
          <p:nvPr>
            <p:ph type="title"/>
          </p:nvPr>
        </p:nvSpPr>
        <p:spPr>
          <a:xfrm>
            <a:off x="838200" y="365125"/>
            <a:ext cx="10972800" cy="1325563"/>
          </a:xfrm>
        </p:spPr>
        <p:txBody>
          <a:bodyPr>
            <a:normAutofit/>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NFPA 110 Compliance Reporting – Remote Monitoring</a:t>
            </a:r>
            <a:endParaRPr lang="en-US" b="1" dirty="0">
              <a:solidFill>
                <a:srgbClr val="DA281C"/>
              </a:solidFill>
              <a:latin typeface="Arial" panose="020B0604020202020204" pitchFamily="34" charset="0"/>
              <a:cs typeface="Arial" panose="020B0604020202020204" pitchFamily="34" charset="0"/>
            </a:endParaRPr>
          </a:p>
        </p:txBody>
      </p:sp>
      <p:sp>
        <p:nvSpPr>
          <p:cNvPr id="11" name="Content Placeholder 6">
            <a:extLst>
              <a:ext uri="{FF2B5EF4-FFF2-40B4-BE49-F238E27FC236}">
                <a16:creationId xmlns:a16="http://schemas.microsoft.com/office/drawing/2014/main" id="{89C57250-75BA-4AD5-832C-497735C17D6A}"/>
              </a:ext>
            </a:extLst>
          </p:cNvPr>
          <p:cNvSpPr txBox="1">
            <a:spLocks/>
          </p:cNvSpPr>
          <p:nvPr/>
        </p:nvSpPr>
        <p:spPr>
          <a:xfrm>
            <a:off x="609599" y="1901825"/>
            <a:ext cx="5935579" cy="44259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1600" dirty="0"/>
          </a:p>
          <a:p>
            <a:endParaRPr lang="en-US" sz="1600" dirty="0"/>
          </a:p>
          <a:p>
            <a:endParaRPr lang="en-US" dirty="0"/>
          </a:p>
        </p:txBody>
      </p:sp>
      <p:sp>
        <p:nvSpPr>
          <p:cNvPr id="5" name="Text Placeholder 2">
            <a:extLst>
              <a:ext uri="{FF2B5EF4-FFF2-40B4-BE49-F238E27FC236}">
                <a16:creationId xmlns:a16="http://schemas.microsoft.com/office/drawing/2014/main" id="{A9233DBC-8D6B-417F-8A69-9E475DB29190}"/>
              </a:ext>
            </a:extLst>
          </p:cNvPr>
          <p:cNvSpPr txBox="1">
            <a:spLocks/>
          </p:cNvSpPr>
          <p:nvPr/>
        </p:nvSpPr>
        <p:spPr>
          <a:xfrm>
            <a:off x="609600" y="1901824"/>
            <a:ext cx="10972801" cy="49561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Arial" panose="020B0604020202020204" pitchFamily="34" charset="0"/>
                <a:cs typeface="Arial" panose="020B0604020202020204" pitchFamily="34" charset="0"/>
              </a:rPr>
              <a:t>One-Click Reporting</a:t>
            </a:r>
          </a:p>
          <a:p>
            <a:pPr lvl="1"/>
            <a:r>
              <a:rPr lang="en-US" sz="2000" dirty="0">
                <a:latin typeface="Arial" panose="020B0604020202020204" pitchFamily="34" charset="0"/>
                <a:cs typeface="Arial" panose="020B0604020202020204" pitchFamily="34" charset="0"/>
              </a:rPr>
              <a:t>Provides a quick access to </a:t>
            </a:r>
            <a:r>
              <a:rPr lang="en-US" sz="2000" dirty="0">
                <a:solidFill>
                  <a:srgbClr val="FF0000"/>
                </a:solidFill>
                <a:latin typeface="Arial" panose="020B0604020202020204" pitchFamily="34" charset="0"/>
                <a:cs typeface="Arial" panose="020B0604020202020204" pitchFamily="34" charset="0"/>
              </a:rPr>
              <a:t>pre-formatted, pre-approved NFPA 110 template </a:t>
            </a:r>
            <a:r>
              <a:rPr lang="en-US" sz="2000" dirty="0">
                <a:latin typeface="Arial" panose="020B0604020202020204" pitchFamily="34" charset="0"/>
                <a:cs typeface="Arial" panose="020B0604020202020204" pitchFamily="34" charset="0"/>
              </a:rPr>
              <a:t>in Cummins PCC branding</a:t>
            </a:r>
          </a:p>
          <a:p>
            <a:pPr lvl="1"/>
            <a:r>
              <a:rPr lang="en-US" sz="2000" dirty="0">
                <a:latin typeface="Arial" panose="020B0604020202020204" pitchFamily="34" charset="0"/>
                <a:cs typeface="Arial" panose="020B0604020202020204" pitchFamily="34" charset="0"/>
              </a:rPr>
              <a:t>Make provisions for the customer to make a final “Pass or Fail” assessment, </a:t>
            </a:r>
            <a:r>
              <a:rPr lang="en-US" sz="2000" dirty="0">
                <a:solidFill>
                  <a:srgbClr val="FF0000"/>
                </a:solidFill>
                <a:latin typeface="Arial" panose="020B0604020202020204" pitchFamily="34" charset="0"/>
                <a:cs typeface="Arial" panose="020B0604020202020204" pitchFamily="34" charset="0"/>
              </a:rPr>
              <a:t>without having to print hard copies of the report</a:t>
            </a:r>
          </a:p>
          <a:p>
            <a:pPr lvl="1"/>
            <a:r>
              <a:rPr lang="en-US" sz="2000" dirty="0">
                <a:latin typeface="Arial" panose="020B0604020202020204" pitchFamily="34" charset="0"/>
                <a:cs typeface="Arial" panose="020B0604020202020204" pitchFamily="34" charset="0"/>
              </a:rPr>
              <a:t>Provides a </a:t>
            </a:r>
            <a:r>
              <a:rPr lang="en-US" sz="2000" dirty="0">
                <a:solidFill>
                  <a:srgbClr val="FF0000"/>
                </a:solidFill>
                <a:latin typeface="Arial" panose="020B0604020202020204" pitchFamily="34" charset="0"/>
                <a:cs typeface="Arial" panose="020B0604020202020204" pitchFamily="34" charset="0"/>
              </a:rPr>
              <a:t>single report per site </a:t>
            </a:r>
            <a:r>
              <a:rPr lang="en-US" sz="2000" dirty="0">
                <a:latin typeface="Arial" panose="020B0604020202020204" pitchFamily="34" charset="0"/>
                <a:cs typeface="Arial" panose="020B0604020202020204" pitchFamily="34" charset="0"/>
              </a:rPr>
              <a:t>avoiding need to download multiple asset-by-asset report</a:t>
            </a:r>
          </a:p>
          <a:p>
            <a:pPr marL="457200" lvl="1" indent="0">
              <a:buNone/>
            </a:pPr>
            <a:endParaRPr lang="en-US" sz="2000" dirty="0">
              <a:latin typeface="Arial" panose="020B0604020202020204" pitchFamily="34" charset="0"/>
              <a:cs typeface="Arial" panose="020B0604020202020204" pitchFamily="34" charset="0"/>
            </a:endParaRPr>
          </a:p>
          <a:p>
            <a:pPr marL="0" indent="0">
              <a:buNone/>
            </a:pPr>
            <a:r>
              <a:rPr lang="en-US" sz="2000" dirty="0">
                <a:latin typeface="Arial" panose="020B0604020202020204" pitchFamily="34" charset="0"/>
                <a:cs typeface="Arial" panose="020B0604020202020204" pitchFamily="34" charset="0"/>
              </a:rPr>
              <a:t>Leverage regular Generator Start/Stops for Testing</a:t>
            </a:r>
          </a:p>
          <a:p>
            <a:pPr lvl="1"/>
            <a:r>
              <a:rPr lang="en-US" sz="2000" dirty="0">
                <a:latin typeface="Arial" panose="020B0604020202020204" pitchFamily="34" charset="0"/>
                <a:cs typeface="Arial" panose="020B0604020202020204" pitchFamily="34" charset="0"/>
              </a:rPr>
              <a:t>With manual reporting – the only alternative facilities had was to schedule a test and conduct ‘meter reading’ at the equipment</a:t>
            </a:r>
          </a:p>
          <a:p>
            <a:pPr lvl="1"/>
            <a:r>
              <a:rPr lang="en-US" sz="2000" dirty="0">
                <a:latin typeface="Arial" panose="020B0604020202020204" pitchFamily="34" charset="0"/>
                <a:cs typeface="Arial" panose="020B0604020202020204" pitchFamily="34" charset="0"/>
              </a:rPr>
              <a:t>Ability to use any actual outages or generator operations for test reporting purposes </a:t>
            </a:r>
          </a:p>
          <a:p>
            <a:endParaRPr lang="en-US" sz="2000" dirty="0">
              <a:solidFill>
                <a:srgbClr val="FF0000"/>
              </a:solidFill>
            </a:endParaRPr>
          </a:p>
          <a:p>
            <a:endParaRPr lang="en-US" sz="2000" dirty="0"/>
          </a:p>
        </p:txBody>
      </p:sp>
    </p:spTree>
    <p:extLst>
      <p:ext uri="{BB962C8B-B14F-4D97-AF65-F5344CB8AC3E}">
        <p14:creationId xmlns:p14="http://schemas.microsoft.com/office/powerpoint/2010/main" val="18729295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latin typeface="Arial" panose="020B0604020202020204" pitchFamily="34" charset="0"/>
                <a:cs typeface="Arial" panose="020B0604020202020204" pitchFamily="34" charset="0"/>
              </a:rPr>
              <a:t>Meet your panelists</a:t>
            </a:r>
          </a:p>
        </p:txBody>
      </p:sp>
      <p:sp>
        <p:nvSpPr>
          <p:cNvPr id="12" name="Rectangle 11"/>
          <p:cNvSpPr/>
          <p:nvPr/>
        </p:nvSpPr>
        <p:spPr>
          <a:xfrm>
            <a:off x="1074768" y="1495123"/>
            <a:ext cx="3382657" cy="461665"/>
          </a:xfrm>
          <a:prstGeom prst="rect">
            <a:avLst/>
          </a:prstGeom>
        </p:spPr>
        <p:txBody>
          <a:bodyPr wrap="none">
            <a:spAutoFit/>
          </a:bodyPr>
          <a:lstStyle/>
          <a:p>
            <a:pPr algn="l"/>
            <a:r>
              <a:rPr lang="en-US" sz="2400" b="1" dirty="0">
                <a:solidFill>
                  <a:srgbClr val="282828"/>
                </a:solidFill>
                <a:latin typeface="Helvetica" panose="020B0604020202020204" pitchFamily="34" charset="0"/>
                <a:ea typeface="SimSun" panose="02010600030101010101" pitchFamily="2" charset="-122"/>
              </a:rPr>
              <a:t>Cummins instructors:</a:t>
            </a:r>
            <a:endParaRPr lang="en-US" sz="2400" dirty="0"/>
          </a:p>
        </p:txBody>
      </p:sp>
      <p:sp>
        <p:nvSpPr>
          <p:cNvPr id="16" name="Rectangle 15">
            <a:extLst>
              <a:ext uri="{FF2B5EF4-FFF2-40B4-BE49-F238E27FC236}">
                <a16:creationId xmlns:a16="http://schemas.microsoft.com/office/drawing/2014/main" id="{D4A5213B-D427-4666-BC3D-A655D0F12B0C}"/>
              </a:ext>
            </a:extLst>
          </p:cNvPr>
          <p:cNvSpPr/>
          <p:nvPr/>
        </p:nvSpPr>
        <p:spPr>
          <a:xfrm>
            <a:off x="2436123" y="4365835"/>
            <a:ext cx="3503060" cy="654025"/>
          </a:xfrm>
          <a:prstGeom prst="rect">
            <a:avLst/>
          </a:prstGeom>
        </p:spPr>
        <p:txBody>
          <a:bodyPr wrap="square" anchor="t">
            <a:spAutoFit/>
          </a:bodyPr>
          <a:lstStyle/>
          <a:p>
            <a:pPr>
              <a:spcBef>
                <a:spcPts val="300"/>
              </a:spcBef>
            </a:pPr>
            <a:r>
              <a:rPr lang="en-US" sz="1050" b="1" dirty="0">
                <a:latin typeface="Arial" panose="020B0604020202020204" pitchFamily="34" charset="0"/>
                <a:cs typeface="Arial" panose="020B0604020202020204" pitchFamily="34" charset="0"/>
              </a:rPr>
              <a:t>Chad Hale</a:t>
            </a:r>
            <a:endParaRPr lang="en-US" b="1" dirty="0">
              <a:latin typeface="Arial" panose="020B0604020202020204" pitchFamily="34" charset="0"/>
              <a:cs typeface="Arial" panose="020B0604020202020204" pitchFamily="34" charset="0"/>
            </a:endParaRPr>
          </a:p>
          <a:p>
            <a:pPr>
              <a:spcBef>
                <a:spcPts val="300"/>
              </a:spcBef>
            </a:pPr>
            <a:r>
              <a:rPr lang="en-US" sz="1050" dirty="0">
                <a:latin typeface="Arial" panose="020B0604020202020204" pitchFamily="34" charset="0"/>
                <a:cs typeface="Arial" panose="020B0604020202020204" pitchFamily="34" charset="0"/>
              </a:rPr>
              <a:t>Technical Marketing Specialist</a:t>
            </a:r>
          </a:p>
          <a:p>
            <a:pPr>
              <a:spcBef>
                <a:spcPts val="300"/>
              </a:spcBef>
            </a:pPr>
            <a:r>
              <a:rPr lang="en-US" sz="1050" dirty="0">
                <a:latin typeface="Arial" panose="020B0604020202020204" pitchFamily="34" charset="0"/>
                <a:cs typeface="Arial" panose="020B0604020202020204" pitchFamily="34" charset="0"/>
              </a:rPr>
              <a:t>Cummins Inc.</a:t>
            </a:r>
          </a:p>
        </p:txBody>
      </p:sp>
      <p:pic>
        <p:nvPicPr>
          <p:cNvPr id="15" name="Picture 1">
            <a:extLst>
              <a:ext uri="{FF2B5EF4-FFF2-40B4-BE49-F238E27FC236}">
                <a16:creationId xmlns:a16="http://schemas.microsoft.com/office/drawing/2014/main" id="{AF8AA02F-4C6B-4419-4053-344CD2544E9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108" r="17826"/>
          <a:stretch/>
        </p:blipFill>
        <p:spPr bwMode="auto">
          <a:xfrm>
            <a:off x="2449806" y="2056041"/>
            <a:ext cx="1696296"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
            <a:extLst>
              <a:ext uri="{FF2B5EF4-FFF2-40B4-BE49-F238E27FC236}">
                <a16:creationId xmlns:a16="http://schemas.microsoft.com/office/drawing/2014/main" id="{2096FB75-0F27-CB57-733A-8B6BA7ABDB2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998" b="4383"/>
          <a:stretch/>
        </p:blipFill>
        <p:spPr bwMode="auto">
          <a:xfrm>
            <a:off x="7109723" y="2056041"/>
            <a:ext cx="1709979" cy="228600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a:extLst>
              <a:ext uri="{FF2B5EF4-FFF2-40B4-BE49-F238E27FC236}">
                <a16:creationId xmlns:a16="http://schemas.microsoft.com/office/drawing/2014/main" id="{D0E3F427-ADD1-C154-6DE4-752600456E50}"/>
              </a:ext>
            </a:extLst>
          </p:cNvPr>
          <p:cNvSpPr/>
          <p:nvPr/>
        </p:nvSpPr>
        <p:spPr>
          <a:xfrm>
            <a:off x="7109723" y="4365834"/>
            <a:ext cx="3503060" cy="654025"/>
          </a:xfrm>
          <a:prstGeom prst="rect">
            <a:avLst/>
          </a:prstGeom>
        </p:spPr>
        <p:txBody>
          <a:bodyPr wrap="square" anchor="t">
            <a:spAutoFit/>
          </a:bodyPr>
          <a:lstStyle/>
          <a:p>
            <a:pPr fontAlgn="base">
              <a:spcBef>
                <a:spcPts val="300"/>
              </a:spcBef>
            </a:pPr>
            <a:r>
              <a:rPr lang="en-US" sz="1050" b="1" dirty="0">
                <a:latin typeface="Arial" panose="020B0604020202020204" pitchFamily="34" charset="0"/>
                <a:cs typeface="Arial" panose="020B0604020202020204" pitchFamily="34" charset="0"/>
              </a:rPr>
              <a:t>Chris Scott​</a:t>
            </a:r>
          </a:p>
          <a:p>
            <a:pPr fontAlgn="base">
              <a:spcBef>
                <a:spcPts val="300"/>
              </a:spcBef>
            </a:pPr>
            <a:r>
              <a:rPr lang="en-US" sz="1050" dirty="0">
                <a:latin typeface="Arial" panose="020B0604020202020204" pitchFamily="34" charset="0"/>
                <a:cs typeface="Arial" panose="020B0604020202020204" pitchFamily="34" charset="0"/>
              </a:rPr>
              <a:t>Senior Sales Application Engineer​</a:t>
            </a:r>
          </a:p>
          <a:p>
            <a:pPr fontAlgn="base">
              <a:spcBef>
                <a:spcPts val="300"/>
              </a:spcBef>
            </a:pPr>
            <a:r>
              <a:rPr lang="en-US" sz="1050" dirty="0">
                <a:latin typeface="Arial" panose="020B0604020202020204" pitchFamily="34" charset="0"/>
                <a:cs typeface="Arial" panose="020B0604020202020204" pitchFamily="34" charset="0"/>
              </a:rPr>
              <a:t>Cummins Inc.</a:t>
            </a:r>
          </a:p>
        </p:txBody>
      </p:sp>
    </p:spTree>
    <p:extLst>
      <p:ext uri="{BB962C8B-B14F-4D97-AF65-F5344CB8AC3E}">
        <p14:creationId xmlns:p14="http://schemas.microsoft.com/office/powerpoint/2010/main" val="28850993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EDCABDD-A258-4534-BB3F-20DA370ADEB3}"/>
              </a:ext>
            </a:extLst>
          </p:cNvPr>
          <p:cNvPicPr>
            <a:picLocks noChangeAspect="1"/>
          </p:cNvPicPr>
          <p:nvPr/>
        </p:nvPicPr>
        <p:blipFill rotWithShape="1">
          <a:blip r:embed="rId3"/>
          <a:srcRect t="4619" b="3611"/>
          <a:stretch/>
        </p:blipFill>
        <p:spPr>
          <a:xfrm>
            <a:off x="3886200" y="1645189"/>
            <a:ext cx="4752975" cy="5212811"/>
          </a:xfrm>
          <a:prstGeom prst="rect">
            <a:avLst/>
          </a:prstGeom>
        </p:spPr>
      </p:pic>
      <p:sp>
        <p:nvSpPr>
          <p:cNvPr id="16" name="Title 1">
            <a:extLst>
              <a:ext uri="{FF2B5EF4-FFF2-40B4-BE49-F238E27FC236}">
                <a16:creationId xmlns:a16="http://schemas.microsoft.com/office/drawing/2014/main" id="{BC6B579C-FCB7-4427-8EB7-8568C118613E}"/>
              </a:ext>
            </a:extLst>
          </p:cNvPr>
          <p:cNvSpPr>
            <a:spLocks noGrp="1"/>
          </p:cNvSpPr>
          <p:nvPr>
            <p:ph type="title"/>
          </p:nvPr>
        </p:nvSpPr>
        <p:spPr>
          <a:xfrm>
            <a:off x="838200" y="365125"/>
            <a:ext cx="10972800" cy="1325563"/>
          </a:xfrm>
        </p:spPr>
        <p:txBody>
          <a:bodyPr>
            <a:normAutofit/>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NFPA 110 Compliance Reporting – Remote Monitoring</a:t>
            </a:r>
            <a:endParaRPr lang="en-US" b="1" dirty="0">
              <a:solidFill>
                <a:srgbClr val="DA281C"/>
              </a:solidFill>
              <a:latin typeface="Arial" panose="020B0604020202020204" pitchFamily="34" charset="0"/>
              <a:cs typeface="Arial" panose="020B0604020202020204" pitchFamily="34" charset="0"/>
            </a:endParaRPr>
          </a:p>
        </p:txBody>
      </p:sp>
      <p:sp>
        <p:nvSpPr>
          <p:cNvPr id="19" name="Rectangle: Rounded Corners 18">
            <a:extLst>
              <a:ext uri="{FF2B5EF4-FFF2-40B4-BE49-F238E27FC236}">
                <a16:creationId xmlns:a16="http://schemas.microsoft.com/office/drawing/2014/main" id="{DBC0023B-08F3-44DB-989E-FE12B60557EF}"/>
              </a:ext>
            </a:extLst>
          </p:cNvPr>
          <p:cNvSpPr/>
          <p:nvPr/>
        </p:nvSpPr>
        <p:spPr>
          <a:xfrm>
            <a:off x="3981450" y="3505199"/>
            <a:ext cx="4657725" cy="1707612"/>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0735DB6-681E-472D-8D23-1735901D47E9}"/>
              </a:ext>
            </a:extLst>
          </p:cNvPr>
          <p:cNvSpPr/>
          <p:nvPr/>
        </p:nvSpPr>
        <p:spPr>
          <a:xfrm>
            <a:off x="332096" y="4566480"/>
            <a:ext cx="3762232" cy="1631216"/>
          </a:xfrm>
          <a:prstGeom prst="rect">
            <a:avLst/>
          </a:prstGeom>
        </p:spPr>
        <p:txBody>
          <a:bodyPr wrap="square">
            <a:spAutoFit/>
          </a:bodyPr>
          <a:lstStyle/>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Data graph summarizing the test results</a:t>
            </a:r>
          </a:p>
          <a:p>
            <a:endParaRPr lang="en-US" sz="20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000" dirty="0">
                <a:latin typeface="Arial" panose="020B0604020202020204" pitchFamily="34" charset="0"/>
                <a:cs typeface="Arial" panose="020B0604020202020204" pitchFamily="34" charset="0"/>
              </a:rPr>
              <a:t>Data table summarizing the test results</a:t>
            </a:r>
          </a:p>
        </p:txBody>
      </p:sp>
      <p:sp>
        <p:nvSpPr>
          <p:cNvPr id="22" name="Rectangle: Rounded Corners 21">
            <a:extLst>
              <a:ext uri="{FF2B5EF4-FFF2-40B4-BE49-F238E27FC236}">
                <a16:creationId xmlns:a16="http://schemas.microsoft.com/office/drawing/2014/main" id="{C9E43594-D03C-48B5-82FB-F7CBA31F6341}"/>
              </a:ext>
            </a:extLst>
          </p:cNvPr>
          <p:cNvSpPr/>
          <p:nvPr/>
        </p:nvSpPr>
        <p:spPr>
          <a:xfrm>
            <a:off x="4037889" y="5625559"/>
            <a:ext cx="4657725" cy="1232442"/>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30042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EDCABDD-A258-4534-BB3F-20DA370ADEB3}"/>
              </a:ext>
            </a:extLst>
          </p:cNvPr>
          <p:cNvPicPr>
            <a:picLocks noChangeAspect="1"/>
          </p:cNvPicPr>
          <p:nvPr/>
        </p:nvPicPr>
        <p:blipFill rotWithShape="1">
          <a:blip r:embed="rId3"/>
          <a:srcRect t="4619" b="3611"/>
          <a:stretch/>
        </p:blipFill>
        <p:spPr>
          <a:xfrm>
            <a:off x="3886200" y="1645189"/>
            <a:ext cx="4752975" cy="5212811"/>
          </a:xfrm>
          <a:prstGeom prst="rect">
            <a:avLst/>
          </a:prstGeom>
        </p:spPr>
      </p:pic>
      <p:sp>
        <p:nvSpPr>
          <p:cNvPr id="16" name="Title 1">
            <a:extLst>
              <a:ext uri="{FF2B5EF4-FFF2-40B4-BE49-F238E27FC236}">
                <a16:creationId xmlns:a16="http://schemas.microsoft.com/office/drawing/2014/main" id="{BC6B579C-FCB7-4427-8EB7-8568C118613E}"/>
              </a:ext>
            </a:extLst>
          </p:cNvPr>
          <p:cNvSpPr>
            <a:spLocks noGrp="1"/>
          </p:cNvSpPr>
          <p:nvPr>
            <p:ph type="title"/>
          </p:nvPr>
        </p:nvSpPr>
        <p:spPr>
          <a:xfrm>
            <a:off x="838200" y="365125"/>
            <a:ext cx="10972800" cy="1325563"/>
          </a:xfrm>
        </p:spPr>
        <p:txBody>
          <a:bodyPr>
            <a:normAutofit/>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NFPA 110 Compliance Reporting – Remote Monitoring</a:t>
            </a:r>
            <a:endParaRPr lang="en-US" b="1" dirty="0">
              <a:solidFill>
                <a:srgbClr val="DA281C"/>
              </a:solidFill>
              <a:latin typeface="Arial" panose="020B0604020202020204" pitchFamily="34" charset="0"/>
              <a:cs typeface="Arial" panose="020B0604020202020204" pitchFamily="34" charset="0"/>
            </a:endParaRPr>
          </a:p>
        </p:txBody>
      </p:sp>
      <p:sp>
        <p:nvSpPr>
          <p:cNvPr id="17" name="Rectangle: Rounded Corners 16">
            <a:extLst>
              <a:ext uri="{FF2B5EF4-FFF2-40B4-BE49-F238E27FC236}">
                <a16:creationId xmlns:a16="http://schemas.microsoft.com/office/drawing/2014/main" id="{0F148EAF-1C09-4239-A2D0-72B21C32DDCC}"/>
              </a:ext>
            </a:extLst>
          </p:cNvPr>
          <p:cNvSpPr/>
          <p:nvPr/>
        </p:nvSpPr>
        <p:spPr>
          <a:xfrm>
            <a:off x="7743825" y="3076574"/>
            <a:ext cx="695325" cy="35242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0493F2A-D3B9-4188-AD38-B838B2114C9E}"/>
              </a:ext>
            </a:extLst>
          </p:cNvPr>
          <p:cNvSpPr/>
          <p:nvPr/>
        </p:nvSpPr>
        <p:spPr>
          <a:xfrm>
            <a:off x="8639175" y="2898843"/>
            <a:ext cx="3762232" cy="707886"/>
          </a:xfrm>
          <a:prstGeom prst="rect">
            <a:avLst/>
          </a:prstGeom>
        </p:spPr>
        <p:txBody>
          <a:bodyPr wrap="square">
            <a:spAutoFit/>
          </a:bodyPr>
          <a:lstStyle/>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Summary table, with editable field for test results</a:t>
            </a:r>
          </a:p>
        </p:txBody>
      </p:sp>
    </p:spTree>
    <p:extLst>
      <p:ext uri="{BB962C8B-B14F-4D97-AF65-F5344CB8AC3E}">
        <p14:creationId xmlns:p14="http://schemas.microsoft.com/office/powerpoint/2010/main" val="21599422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F764AAD-4785-436E-B57B-00D30ADA017A}"/>
              </a:ext>
            </a:extLst>
          </p:cNvPr>
          <p:cNvPicPr>
            <a:picLocks noChangeAspect="1"/>
          </p:cNvPicPr>
          <p:nvPr/>
        </p:nvPicPr>
        <p:blipFill>
          <a:blip r:embed="rId3"/>
          <a:stretch>
            <a:fillRect/>
          </a:stretch>
        </p:blipFill>
        <p:spPr>
          <a:xfrm>
            <a:off x="1238250" y="1945341"/>
            <a:ext cx="8963025" cy="4002240"/>
          </a:xfrm>
          <a:prstGeom prst="rect">
            <a:avLst/>
          </a:prstGeom>
        </p:spPr>
      </p:pic>
      <p:sp>
        <p:nvSpPr>
          <p:cNvPr id="10" name="Rectangle: Rounded Corners 9">
            <a:extLst>
              <a:ext uri="{FF2B5EF4-FFF2-40B4-BE49-F238E27FC236}">
                <a16:creationId xmlns:a16="http://schemas.microsoft.com/office/drawing/2014/main" id="{C5575FD2-4E13-461F-A1D2-12A34DD28259}"/>
              </a:ext>
            </a:extLst>
          </p:cNvPr>
          <p:cNvSpPr/>
          <p:nvPr/>
        </p:nvSpPr>
        <p:spPr>
          <a:xfrm>
            <a:off x="5405997" y="1974929"/>
            <a:ext cx="890028" cy="37774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a:extLst>
              <a:ext uri="{FF2B5EF4-FFF2-40B4-BE49-F238E27FC236}">
                <a16:creationId xmlns:a16="http://schemas.microsoft.com/office/drawing/2014/main" id="{26642683-C556-4302-98FD-5527379D1051}"/>
              </a:ext>
            </a:extLst>
          </p:cNvPr>
          <p:cNvSpPr>
            <a:spLocks noGrp="1"/>
          </p:cNvSpPr>
          <p:nvPr>
            <p:ph type="title"/>
          </p:nvPr>
        </p:nvSpPr>
        <p:spPr>
          <a:xfrm>
            <a:off x="838200" y="365125"/>
            <a:ext cx="10972800" cy="1325563"/>
          </a:xfrm>
        </p:spPr>
        <p:txBody>
          <a:bodyPr>
            <a:normAutofit/>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NFPA 110 Compliance Reporting – Remote Monitoring</a:t>
            </a:r>
            <a:endParaRPr lang="en-US" b="1" dirty="0">
              <a:solidFill>
                <a:srgbClr val="DA281C"/>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E687F9AC-DFC8-483A-BF91-04CB98C0D2B0}"/>
              </a:ext>
            </a:extLst>
          </p:cNvPr>
          <p:cNvSpPr/>
          <p:nvPr/>
        </p:nvSpPr>
        <p:spPr>
          <a:xfrm>
            <a:off x="6574490" y="1917137"/>
            <a:ext cx="2775953" cy="369332"/>
          </a:xfrm>
          <a:prstGeom prst="rect">
            <a:avLst/>
          </a:prstGeom>
        </p:spPr>
        <p:txBody>
          <a:bodyPr wrap="none">
            <a:spAutoFit/>
          </a:bodyPr>
          <a:lstStyle/>
          <a:p>
            <a:pPr marL="285750" indent="-285750">
              <a:buFont typeface="Arial" panose="020B0604020202020204" pitchFamily="34" charset="0"/>
              <a:buChar char="•"/>
            </a:pPr>
            <a:r>
              <a:rPr lang="en-US" dirty="0"/>
              <a:t>New Reports Tab on PCC</a:t>
            </a:r>
          </a:p>
        </p:txBody>
      </p:sp>
    </p:spTree>
    <p:extLst>
      <p:ext uri="{BB962C8B-B14F-4D97-AF65-F5344CB8AC3E}">
        <p14:creationId xmlns:p14="http://schemas.microsoft.com/office/powerpoint/2010/main" val="29235978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F764AAD-4785-436E-B57B-00D30ADA017A}"/>
              </a:ext>
            </a:extLst>
          </p:cNvPr>
          <p:cNvPicPr>
            <a:picLocks noChangeAspect="1"/>
          </p:cNvPicPr>
          <p:nvPr/>
        </p:nvPicPr>
        <p:blipFill>
          <a:blip r:embed="rId3"/>
          <a:stretch>
            <a:fillRect/>
          </a:stretch>
        </p:blipFill>
        <p:spPr>
          <a:xfrm>
            <a:off x="1238250" y="1945341"/>
            <a:ext cx="8963025" cy="4002240"/>
          </a:xfrm>
          <a:prstGeom prst="rect">
            <a:avLst/>
          </a:prstGeom>
        </p:spPr>
      </p:pic>
      <p:sp>
        <p:nvSpPr>
          <p:cNvPr id="14" name="Rectangle: Rounded Corners 13">
            <a:extLst>
              <a:ext uri="{FF2B5EF4-FFF2-40B4-BE49-F238E27FC236}">
                <a16:creationId xmlns:a16="http://schemas.microsoft.com/office/drawing/2014/main" id="{5DA5A8FA-A077-4FE3-97DB-41EC99DD8998}"/>
              </a:ext>
            </a:extLst>
          </p:cNvPr>
          <p:cNvSpPr/>
          <p:nvPr/>
        </p:nvSpPr>
        <p:spPr>
          <a:xfrm>
            <a:off x="6574490" y="2762250"/>
            <a:ext cx="3712509" cy="29337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a:extLst>
              <a:ext uri="{FF2B5EF4-FFF2-40B4-BE49-F238E27FC236}">
                <a16:creationId xmlns:a16="http://schemas.microsoft.com/office/drawing/2014/main" id="{26642683-C556-4302-98FD-5527379D1051}"/>
              </a:ext>
            </a:extLst>
          </p:cNvPr>
          <p:cNvSpPr>
            <a:spLocks noGrp="1"/>
          </p:cNvSpPr>
          <p:nvPr>
            <p:ph type="title"/>
          </p:nvPr>
        </p:nvSpPr>
        <p:spPr>
          <a:xfrm>
            <a:off x="838200" y="365125"/>
            <a:ext cx="10972800" cy="1325563"/>
          </a:xfrm>
        </p:spPr>
        <p:txBody>
          <a:bodyPr>
            <a:normAutofit/>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NFPA 110 Compliance Reporting – Remote Monitoring</a:t>
            </a:r>
            <a:endParaRPr lang="en-US" b="1" dirty="0">
              <a:solidFill>
                <a:srgbClr val="DA281C"/>
              </a:solidFill>
              <a:latin typeface="Arial" panose="020B0604020202020204" pitchFamily="34" charset="0"/>
              <a:cs typeface="Arial" panose="020B0604020202020204" pitchFamily="34" charset="0"/>
            </a:endParaRPr>
          </a:p>
        </p:txBody>
      </p:sp>
      <p:sp>
        <p:nvSpPr>
          <p:cNvPr id="18" name="Rectangle 17">
            <a:extLst>
              <a:ext uri="{FF2B5EF4-FFF2-40B4-BE49-F238E27FC236}">
                <a16:creationId xmlns:a16="http://schemas.microsoft.com/office/drawing/2014/main" id="{97E5C3C2-BBD8-439A-8300-B783FD5EE512}"/>
              </a:ext>
            </a:extLst>
          </p:cNvPr>
          <p:cNvSpPr/>
          <p:nvPr/>
        </p:nvSpPr>
        <p:spPr>
          <a:xfrm>
            <a:off x="7325436" y="5740569"/>
            <a:ext cx="4485564" cy="923330"/>
          </a:xfrm>
          <a:prstGeom prst="rect">
            <a:avLst/>
          </a:prstGeom>
        </p:spPr>
        <p:txBody>
          <a:bodyPr wrap="square">
            <a:spAutoFit/>
          </a:bodyPr>
          <a:lstStyle/>
          <a:p>
            <a:pPr marL="285750" indent="-285750">
              <a:buFont typeface="Arial" panose="020B0604020202020204" pitchFamily="34" charset="0"/>
              <a:buChar char="•"/>
            </a:pPr>
            <a:r>
              <a:rPr lang="en-US" dirty="0"/>
              <a:t>Based on generator runtime duration, Facility manager can either create report or discard event</a:t>
            </a:r>
          </a:p>
        </p:txBody>
      </p:sp>
    </p:spTree>
    <p:extLst>
      <p:ext uri="{BB962C8B-B14F-4D97-AF65-F5344CB8AC3E}">
        <p14:creationId xmlns:p14="http://schemas.microsoft.com/office/powerpoint/2010/main" val="30371991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F764AAD-4785-436E-B57B-00D30ADA017A}"/>
              </a:ext>
            </a:extLst>
          </p:cNvPr>
          <p:cNvPicPr>
            <a:picLocks noChangeAspect="1"/>
          </p:cNvPicPr>
          <p:nvPr/>
        </p:nvPicPr>
        <p:blipFill>
          <a:blip r:embed="rId3"/>
          <a:stretch>
            <a:fillRect/>
          </a:stretch>
        </p:blipFill>
        <p:spPr>
          <a:xfrm>
            <a:off x="1238250" y="1945341"/>
            <a:ext cx="8963025" cy="4002240"/>
          </a:xfrm>
          <a:prstGeom prst="rect">
            <a:avLst/>
          </a:prstGeom>
        </p:spPr>
      </p:pic>
      <p:sp>
        <p:nvSpPr>
          <p:cNvPr id="12" name="Rectangle: Rounded Corners 11">
            <a:extLst>
              <a:ext uri="{FF2B5EF4-FFF2-40B4-BE49-F238E27FC236}">
                <a16:creationId xmlns:a16="http://schemas.microsoft.com/office/drawing/2014/main" id="{99C76F7F-18D4-42DA-B928-58C50D57B1F6}"/>
              </a:ext>
            </a:extLst>
          </p:cNvPr>
          <p:cNvSpPr/>
          <p:nvPr/>
        </p:nvSpPr>
        <p:spPr>
          <a:xfrm>
            <a:off x="1238250" y="2512919"/>
            <a:ext cx="1771650" cy="249331"/>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a:extLst>
              <a:ext uri="{FF2B5EF4-FFF2-40B4-BE49-F238E27FC236}">
                <a16:creationId xmlns:a16="http://schemas.microsoft.com/office/drawing/2014/main" id="{26642683-C556-4302-98FD-5527379D1051}"/>
              </a:ext>
            </a:extLst>
          </p:cNvPr>
          <p:cNvSpPr>
            <a:spLocks noGrp="1"/>
          </p:cNvSpPr>
          <p:nvPr>
            <p:ph type="title"/>
          </p:nvPr>
        </p:nvSpPr>
        <p:spPr>
          <a:xfrm>
            <a:off x="838200" y="365125"/>
            <a:ext cx="10972800" cy="1325563"/>
          </a:xfrm>
        </p:spPr>
        <p:txBody>
          <a:bodyPr>
            <a:normAutofit/>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NFPA 110 Compliance Reporting – Remote Monitoring</a:t>
            </a:r>
            <a:endParaRPr lang="en-US" b="1" dirty="0">
              <a:solidFill>
                <a:srgbClr val="DA281C"/>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E687F9AC-DFC8-483A-BF91-04CB98C0D2B0}"/>
              </a:ext>
            </a:extLst>
          </p:cNvPr>
          <p:cNvSpPr/>
          <p:nvPr/>
        </p:nvSpPr>
        <p:spPr>
          <a:xfrm>
            <a:off x="1238250" y="1633349"/>
            <a:ext cx="2309478" cy="369332"/>
          </a:xfrm>
          <a:prstGeom prst="rect">
            <a:avLst/>
          </a:prstGeom>
        </p:spPr>
        <p:txBody>
          <a:bodyPr wrap="none">
            <a:spAutoFit/>
          </a:bodyPr>
          <a:lstStyle/>
          <a:p>
            <a:pPr marL="285750" indent="-285750">
              <a:buFont typeface="Arial" panose="020B0604020202020204" pitchFamily="34" charset="0"/>
              <a:buChar char="•"/>
            </a:pPr>
            <a:r>
              <a:rPr lang="en-US" dirty="0"/>
              <a:t>Last 45 days stored </a:t>
            </a:r>
          </a:p>
        </p:txBody>
      </p:sp>
    </p:spTree>
    <p:extLst>
      <p:ext uri="{BB962C8B-B14F-4D97-AF65-F5344CB8AC3E}">
        <p14:creationId xmlns:p14="http://schemas.microsoft.com/office/powerpoint/2010/main" val="33985438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517DD-A4F9-401E-BCF3-993E790D7FD6}"/>
              </a:ext>
            </a:extLst>
          </p:cNvPr>
          <p:cNvSpPr>
            <a:spLocks noGrp="1"/>
          </p:cNvSpPr>
          <p:nvPr>
            <p:ph type="title"/>
          </p:nvPr>
        </p:nvSpPr>
        <p:spPr/>
        <p:txBody>
          <a:bodyPr/>
          <a:lstStyle/>
          <a:p>
            <a:r>
              <a:rPr lang="en-US" b="1" dirty="0">
                <a:latin typeface="Arial" panose="020B0604020202020204" pitchFamily="34" charset="0"/>
                <a:cs typeface="Arial" panose="020B0604020202020204" pitchFamily="34" charset="0"/>
              </a:rPr>
              <a:t>Healthcare Power Systems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Applications and Capability</a:t>
            </a:r>
            <a:endParaRPr lang="en-US" b="1" dirty="0">
              <a:latin typeface="Arial" panose="020B0604020202020204" pitchFamily="34" charset="0"/>
              <a:cs typeface="Arial" panose="020B0604020202020204" pitchFamily="34" charset="0"/>
            </a:endParaRPr>
          </a:p>
        </p:txBody>
      </p:sp>
      <p:sp>
        <p:nvSpPr>
          <p:cNvPr id="4" name="Arrow: Left-Right 3">
            <a:extLst>
              <a:ext uri="{FF2B5EF4-FFF2-40B4-BE49-F238E27FC236}">
                <a16:creationId xmlns:a16="http://schemas.microsoft.com/office/drawing/2014/main" id="{3CD64221-284F-4FEF-95FA-F42A487FA02A}"/>
              </a:ext>
            </a:extLst>
          </p:cNvPr>
          <p:cNvSpPr/>
          <p:nvPr/>
        </p:nvSpPr>
        <p:spPr>
          <a:xfrm>
            <a:off x="723900" y="3429000"/>
            <a:ext cx="10744200" cy="698269"/>
          </a:xfrm>
          <a:prstGeom prst="lef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C34C4BBA-785D-4755-9406-FB821639659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19054" y="4637635"/>
            <a:ext cx="2717797" cy="2155213"/>
          </a:xfrm>
          <a:prstGeom prst="rect">
            <a:avLst/>
          </a:prstGeom>
        </p:spPr>
      </p:pic>
      <p:pic>
        <p:nvPicPr>
          <p:cNvPr id="8" name="Picture 7">
            <a:extLst>
              <a:ext uri="{FF2B5EF4-FFF2-40B4-BE49-F238E27FC236}">
                <a16:creationId xmlns:a16="http://schemas.microsoft.com/office/drawing/2014/main" id="{11FA8312-2302-4EE0-8CA3-571FCA35EC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87980" y="4287663"/>
            <a:ext cx="2307787" cy="1631605"/>
          </a:xfrm>
          <a:prstGeom prst="rect">
            <a:avLst/>
          </a:prstGeom>
        </p:spPr>
      </p:pic>
      <p:pic>
        <p:nvPicPr>
          <p:cNvPr id="10" name="Picture 9">
            <a:extLst>
              <a:ext uri="{FF2B5EF4-FFF2-40B4-BE49-F238E27FC236}">
                <a16:creationId xmlns:a16="http://schemas.microsoft.com/office/drawing/2014/main" id="{3CA1EBE2-8165-4727-969B-490CC96654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6721" y="1690688"/>
            <a:ext cx="2394882" cy="1598584"/>
          </a:xfrm>
          <a:prstGeom prst="rect">
            <a:avLst/>
          </a:prstGeom>
        </p:spPr>
      </p:pic>
      <p:pic>
        <p:nvPicPr>
          <p:cNvPr id="12" name="Picture 11">
            <a:extLst>
              <a:ext uri="{FF2B5EF4-FFF2-40B4-BE49-F238E27FC236}">
                <a16:creationId xmlns:a16="http://schemas.microsoft.com/office/drawing/2014/main" id="{74F1EB3C-8508-4360-BDA8-168F9417BE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87090" y="1285845"/>
            <a:ext cx="2286001" cy="1714501"/>
          </a:xfrm>
          <a:prstGeom prst="rect">
            <a:avLst/>
          </a:prstGeom>
        </p:spPr>
      </p:pic>
      <p:pic>
        <p:nvPicPr>
          <p:cNvPr id="14" name="Picture 13">
            <a:extLst>
              <a:ext uri="{FF2B5EF4-FFF2-40B4-BE49-F238E27FC236}">
                <a16:creationId xmlns:a16="http://schemas.microsoft.com/office/drawing/2014/main" id="{0EEE6042-3EC4-49FE-A27D-8B261360D3C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35289" y="2123297"/>
            <a:ext cx="2209515" cy="1242852"/>
          </a:xfrm>
          <a:prstGeom prst="rect">
            <a:avLst/>
          </a:prstGeom>
        </p:spPr>
      </p:pic>
      <p:pic>
        <p:nvPicPr>
          <p:cNvPr id="22" name="Picture 21">
            <a:extLst>
              <a:ext uri="{FF2B5EF4-FFF2-40B4-BE49-F238E27FC236}">
                <a16:creationId xmlns:a16="http://schemas.microsoft.com/office/drawing/2014/main" id="{9DEF14C5-7936-4A88-9363-A2D2E1E5C6D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13801" y="2119342"/>
            <a:ext cx="2111091" cy="1407042"/>
          </a:xfrm>
          <a:prstGeom prst="rect">
            <a:avLst/>
          </a:prstGeom>
        </p:spPr>
      </p:pic>
      <p:pic>
        <p:nvPicPr>
          <p:cNvPr id="23" name="Picture 22">
            <a:extLst>
              <a:ext uri="{FF2B5EF4-FFF2-40B4-BE49-F238E27FC236}">
                <a16:creationId xmlns:a16="http://schemas.microsoft.com/office/drawing/2014/main" id="{B5D90575-80E7-49AB-A647-8A8F2895A23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9600" y="4960548"/>
            <a:ext cx="3058697" cy="1810066"/>
          </a:xfrm>
          <a:prstGeom prst="rect">
            <a:avLst/>
          </a:prstGeom>
        </p:spPr>
      </p:pic>
      <p:pic>
        <p:nvPicPr>
          <p:cNvPr id="24" name="Picture 23">
            <a:extLst>
              <a:ext uri="{FF2B5EF4-FFF2-40B4-BE49-F238E27FC236}">
                <a16:creationId xmlns:a16="http://schemas.microsoft.com/office/drawing/2014/main" id="{C17A4A81-E3F5-4299-8224-1857A0115135}"/>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819427" y="4036750"/>
            <a:ext cx="2948497" cy="1598584"/>
          </a:xfrm>
          <a:prstGeom prst="rect">
            <a:avLst/>
          </a:prstGeom>
        </p:spPr>
      </p:pic>
    </p:spTree>
    <p:extLst>
      <p:ext uri="{BB962C8B-B14F-4D97-AF65-F5344CB8AC3E}">
        <p14:creationId xmlns:p14="http://schemas.microsoft.com/office/powerpoint/2010/main" val="11669744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47E229-B87F-4B65-9E30-BA9B4B1E60CC}"/>
              </a:ext>
            </a:extLst>
          </p:cNvPr>
          <p:cNvSpPr>
            <a:spLocks noGrp="1"/>
          </p:cNvSpPr>
          <p:nvPr>
            <p:ph type="body" sz="quarter" idx="10"/>
          </p:nvPr>
        </p:nvSpPr>
        <p:spPr/>
        <p:txBody>
          <a:bodyPr>
            <a:normAutofit/>
          </a:bodyPr>
          <a:lstStyle/>
          <a:p>
            <a:pPr marL="0" indent="0">
              <a:buNone/>
            </a:pPr>
            <a:r>
              <a:rPr lang="en-US" sz="1800" b="1" dirty="0">
                <a:latin typeface="Arial" panose="020B0604020202020204" pitchFamily="34" charset="0"/>
                <a:cs typeface="Arial" panose="020B0604020202020204" pitchFamily="34" charset="0"/>
              </a:rPr>
              <a:t>Application: </a:t>
            </a:r>
            <a:r>
              <a:rPr lang="en-US" sz="1800" dirty="0">
                <a:latin typeface="Arial" panose="020B0604020202020204" pitchFamily="34" charset="0"/>
                <a:cs typeface="Arial" panose="020B0604020202020204" pitchFamily="34" charset="0"/>
              </a:rPr>
              <a:t>Standby and Hurricane Relief</a:t>
            </a:r>
          </a:p>
          <a:p>
            <a:pPr marL="0" indent="0">
              <a:buNone/>
            </a:pPr>
            <a:r>
              <a:rPr lang="en-US" sz="1800" b="1" dirty="0">
                <a:latin typeface="Arial" panose="020B0604020202020204" pitchFamily="34" charset="0"/>
                <a:cs typeface="Arial" panose="020B0604020202020204" pitchFamily="34" charset="0"/>
              </a:rPr>
              <a:t>Segment: </a:t>
            </a:r>
            <a:r>
              <a:rPr lang="en-US" sz="1800" dirty="0">
                <a:latin typeface="Arial" panose="020B0604020202020204" pitchFamily="34" charset="0"/>
                <a:cs typeface="Arial" panose="020B0604020202020204" pitchFamily="34" charset="0"/>
              </a:rPr>
              <a:t>Medical Center (763 Licensed Beds)</a:t>
            </a:r>
          </a:p>
          <a:p>
            <a:pPr marL="0" indent="0">
              <a:buNone/>
            </a:pPr>
            <a:r>
              <a:rPr lang="en-US" sz="1800" b="1" dirty="0">
                <a:latin typeface="Arial" panose="020B0604020202020204" pitchFamily="34" charset="0"/>
                <a:cs typeface="Arial" panose="020B0604020202020204" pitchFamily="34" charset="0"/>
              </a:rPr>
              <a:t>Location: </a:t>
            </a:r>
            <a:r>
              <a:rPr lang="en-US" sz="1800" dirty="0">
                <a:latin typeface="Arial" panose="020B0604020202020204" pitchFamily="34" charset="0"/>
                <a:cs typeface="Arial" panose="020B0604020202020204" pitchFamily="34" charset="0"/>
              </a:rPr>
              <a:t>Louisiana, US</a:t>
            </a:r>
          </a:p>
          <a:p>
            <a:pPr marL="0" indent="0">
              <a:buNone/>
            </a:pPr>
            <a:r>
              <a:rPr lang="en-US" sz="1800" b="1" dirty="0">
                <a:latin typeface="Arial" panose="020B0604020202020204" pitchFamily="34" charset="0"/>
                <a:cs typeface="Arial" panose="020B0604020202020204" pitchFamily="34" charset="0"/>
              </a:rPr>
              <a:t>Key Acceptance Criteria</a:t>
            </a:r>
          </a:p>
          <a:p>
            <a:r>
              <a:rPr lang="en-US" sz="1800" dirty="0">
                <a:latin typeface="Arial" panose="020B0604020202020204" pitchFamily="34" charset="0"/>
                <a:cs typeface="Arial" panose="020B0604020202020204" pitchFamily="34" charset="0"/>
              </a:rPr>
              <a:t>NFPA 110 Type 10 Starting for Life Safety Loads</a:t>
            </a:r>
          </a:p>
          <a:p>
            <a:r>
              <a:rPr lang="en-US" sz="1800" dirty="0">
                <a:latin typeface="Arial" panose="020B0604020202020204" pitchFamily="34" charset="0"/>
                <a:cs typeface="Arial" panose="020B0604020202020204" pitchFamily="34" charset="0"/>
              </a:rPr>
              <a:t>Extended Run Time (&gt;24 Hours)</a:t>
            </a:r>
          </a:p>
          <a:p>
            <a:r>
              <a:rPr lang="en-US" sz="1800" dirty="0">
                <a:latin typeface="Arial" panose="020B0604020202020204" pitchFamily="34" charset="0"/>
                <a:cs typeface="Arial" panose="020B0604020202020204" pitchFamily="34" charset="0"/>
              </a:rPr>
              <a:t>Operational Flexibility</a:t>
            </a:r>
          </a:p>
        </p:txBody>
      </p:sp>
      <p:sp>
        <p:nvSpPr>
          <p:cNvPr id="5" name="Rectangle 4">
            <a:extLst>
              <a:ext uri="{FF2B5EF4-FFF2-40B4-BE49-F238E27FC236}">
                <a16:creationId xmlns:a16="http://schemas.microsoft.com/office/drawing/2014/main" id="{BFE2F814-9F5C-4F23-BD4B-7D6C88113B8A}"/>
              </a:ext>
            </a:extLst>
          </p:cNvPr>
          <p:cNvSpPr/>
          <p:nvPr/>
        </p:nvSpPr>
        <p:spPr>
          <a:xfrm>
            <a:off x="461897" y="5734551"/>
            <a:ext cx="3165300" cy="812203"/>
          </a:xfrm>
          <a:prstGeom prst="rect">
            <a:avLst/>
          </a:prstGeom>
          <a:solidFill>
            <a:schemeClr val="bg1"/>
          </a:solidFill>
          <a:ln w="38100">
            <a:solidFill>
              <a:srgbClr val="DA281C"/>
            </a:soli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latin typeface="+mj-lt"/>
              <a:cs typeface="Helvetica" panose="020B0604020202020204" pitchFamily="34" charset="0"/>
            </a:endParaRPr>
          </a:p>
        </p:txBody>
      </p:sp>
      <p:sp>
        <p:nvSpPr>
          <p:cNvPr id="7" name="Rectangle 6">
            <a:extLst>
              <a:ext uri="{FF2B5EF4-FFF2-40B4-BE49-F238E27FC236}">
                <a16:creationId xmlns:a16="http://schemas.microsoft.com/office/drawing/2014/main" id="{A206C640-1336-49A9-9B94-B7F4C12D71C5}"/>
              </a:ext>
            </a:extLst>
          </p:cNvPr>
          <p:cNvSpPr/>
          <p:nvPr/>
        </p:nvSpPr>
        <p:spPr>
          <a:xfrm>
            <a:off x="1400501" y="5734551"/>
            <a:ext cx="2226696" cy="79693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latin typeface="Arial" panose="020B0604020202020204" pitchFamily="34" charset="0"/>
                <a:cs typeface="Arial" panose="020B0604020202020204" pitchFamily="34" charset="0"/>
                <a:hlinkClick r:id="rId2"/>
              </a:rPr>
              <a:t>Case Study</a:t>
            </a:r>
            <a:endParaRPr lang="en-US" dirty="0">
              <a:solidFill>
                <a:schemeClr val="tx1"/>
              </a:solidFill>
              <a:latin typeface="Arial" panose="020B0604020202020204" pitchFamily="34" charset="0"/>
              <a:cs typeface="Arial" panose="020B0604020202020204" pitchFamily="34" charset="0"/>
            </a:endParaRPr>
          </a:p>
        </p:txBody>
      </p:sp>
      <p:sp>
        <p:nvSpPr>
          <p:cNvPr id="9" name="Rectangle: Rounded Corners 8">
            <a:extLst>
              <a:ext uri="{FF2B5EF4-FFF2-40B4-BE49-F238E27FC236}">
                <a16:creationId xmlns:a16="http://schemas.microsoft.com/office/drawing/2014/main" id="{918223D4-50CB-4164-938C-B3DE312A3746}"/>
              </a:ext>
            </a:extLst>
          </p:cNvPr>
          <p:cNvSpPr/>
          <p:nvPr/>
        </p:nvSpPr>
        <p:spPr>
          <a:xfrm>
            <a:off x="211781" y="5378310"/>
            <a:ext cx="1188720" cy="812203"/>
          </a:xfrm>
          <a:prstGeom prst="roundRect">
            <a:avLst/>
          </a:prstGeom>
          <a:solidFill>
            <a:srgbClr val="DA28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Helvetica" panose="020B0604020202020204" pitchFamily="34" charset="0"/>
                <a:cs typeface="Helvetica" panose="020B0604020202020204" pitchFamily="34" charset="0"/>
              </a:rPr>
              <a:t>Related Content</a:t>
            </a:r>
          </a:p>
        </p:txBody>
      </p:sp>
      <p:sp>
        <p:nvSpPr>
          <p:cNvPr id="15" name="Title 1">
            <a:extLst>
              <a:ext uri="{FF2B5EF4-FFF2-40B4-BE49-F238E27FC236}">
                <a16:creationId xmlns:a16="http://schemas.microsoft.com/office/drawing/2014/main" id="{AAFE310F-F53A-4D86-A967-B2586E9DEB17}"/>
              </a:ext>
            </a:extLst>
          </p:cNvPr>
          <p:cNvSpPr>
            <a:spLocks noGrp="1"/>
          </p:cNvSpPr>
          <p:nvPr>
            <p:ph type="title"/>
          </p:nvPr>
        </p:nvSpPr>
        <p:spPr>
          <a:xfrm>
            <a:off x="838200" y="365125"/>
            <a:ext cx="10515600" cy="1325563"/>
          </a:xfrm>
        </p:spPr>
        <p:txBody>
          <a:bodyPr/>
          <a:lstStyle/>
          <a:p>
            <a:r>
              <a:rPr lang="en-US" b="1" dirty="0">
                <a:latin typeface="Arial" panose="020B0604020202020204" pitchFamily="34" charset="0"/>
                <a:cs typeface="Arial" panose="020B0604020202020204" pitchFamily="34" charset="0"/>
              </a:rPr>
              <a:t>Healthcare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Installation Review</a:t>
            </a:r>
            <a:endParaRPr lang="en-US" b="1" dirty="0">
              <a:solidFill>
                <a:srgbClr val="DA281C"/>
              </a:solidFill>
              <a:latin typeface="Arial" panose="020B0604020202020204" pitchFamily="34" charset="0"/>
              <a:cs typeface="Arial" panose="020B0604020202020204" pitchFamily="34" charset="0"/>
            </a:endParaRPr>
          </a:p>
        </p:txBody>
      </p:sp>
      <p:pic>
        <p:nvPicPr>
          <p:cNvPr id="16" name="Picture 16" descr="A picture containing indoor, chair, table, sitting&#10;&#10;Description automatically generated">
            <a:extLst>
              <a:ext uri="{FF2B5EF4-FFF2-40B4-BE49-F238E27FC236}">
                <a16:creationId xmlns:a16="http://schemas.microsoft.com/office/drawing/2014/main" id="{B0E12A18-6A42-44C8-8501-A270B72382AC}"/>
              </a:ext>
            </a:extLst>
          </p:cNvPr>
          <p:cNvPicPr>
            <a:picLocks noChangeAspect="1"/>
          </p:cNvPicPr>
          <p:nvPr/>
        </p:nvPicPr>
        <p:blipFill>
          <a:blip r:embed="rId3"/>
          <a:stretch>
            <a:fillRect/>
          </a:stretch>
        </p:blipFill>
        <p:spPr>
          <a:xfrm>
            <a:off x="6278481" y="1633553"/>
            <a:ext cx="5620870" cy="3592466"/>
          </a:xfrm>
          <a:prstGeom prst="rect">
            <a:avLst/>
          </a:prstGeom>
        </p:spPr>
      </p:pic>
    </p:spTree>
    <p:extLst>
      <p:ext uri="{BB962C8B-B14F-4D97-AF65-F5344CB8AC3E}">
        <p14:creationId xmlns:p14="http://schemas.microsoft.com/office/powerpoint/2010/main" val="32311437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75ED0-5178-4A0E-9BB1-4134DA5E72B2}"/>
              </a:ext>
            </a:extLst>
          </p:cNvPr>
          <p:cNvSpPr>
            <a:spLocks noGrp="1"/>
          </p:cNvSpPr>
          <p:nvPr>
            <p:ph type="title"/>
          </p:nvPr>
        </p:nvSpPr>
        <p:spPr/>
        <p:txBody>
          <a:bodyPr/>
          <a:lstStyle/>
          <a:p>
            <a:r>
              <a:rPr lang="en-US" b="1" dirty="0">
                <a:latin typeface="Arial" panose="020B0604020202020204" pitchFamily="34" charset="0"/>
                <a:cs typeface="Arial" panose="020B0604020202020204" pitchFamily="34" charset="0"/>
              </a:rPr>
              <a:t>Healthcare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Installation Review</a:t>
            </a:r>
            <a:endParaRPr lang="en-US" b="1" dirty="0">
              <a:solidFill>
                <a:srgbClr val="DA281C"/>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0147E229-B87F-4B65-9E30-BA9B4B1E60CC}"/>
              </a:ext>
            </a:extLst>
          </p:cNvPr>
          <p:cNvSpPr>
            <a:spLocks noGrp="1"/>
          </p:cNvSpPr>
          <p:nvPr>
            <p:ph type="body" sz="quarter" idx="10"/>
          </p:nvPr>
        </p:nvSpPr>
        <p:spPr/>
        <p:txBody>
          <a:bodyPr>
            <a:normAutofit/>
          </a:bodyPr>
          <a:lstStyle/>
          <a:p>
            <a:pPr marL="0" indent="0">
              <a:buNone/>
            </a:pPr>
            <a:r>
              <a:rPr lang="en-US" sz="1800" b="1" dirty="0">
                <a:latin typeface="Arial" panose="020B0604020202020204" pitchFamily="34" charset="0"/>
                <a:cs typeface="Arial" panose="020B0604020202020204" pitchFamily="34" charset="0"/>
              </a:rPr>
              <a:t>Application: </a:t>
            </a:r>
            <a:r>
              <a:rPr lang="en-US" sz="1800" dirty="0">
                <a:latin typeface="Arial" panose="020B0604020202020204" pitchFamily="34" charset="0"/>
                <a:cs typeface="Arial" panose="020B0604020202020204" pitchFamily="34" charset="0"/>
              </a:rPr>
              <a:t>Life Safety</a:t>
            </a:r>
            <a:r>
              <a:rPr lang="en-US" sz="1800" b="1" dirty="0">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Standby with Demand Response </a:t>
            </a:r>
          </a:p>
          <a:p>
            <a:pPr marL="0" indent="0">
              <a:buNone/>
            </a:pPr>
            <a:r>
              <a:rPr lang="en-US" sz="1800" b="1" dirty="0">
                <a:latin typeface="Arial" panose="020B0604020202020204" pitchFamily="34" charset="0"/>
                <a:cs typeface="Arial" panose="020B0604020202020204" pitchFamily="34" charset="0"/>
              </a:rPr>
              <a:t>Segment: </a:t>
            </a:r>
            <a:r>
              <a:rPr lang="en-US" sz="1800" dirty="0">
                <a:latin typeface="Arial" panose="020B0604020202020204" pitchFamily="34" charset="0"/>
                <a:cs typeface="Arial" panose="020B0604020202020204" pitchFamily="34" charset="0"/>
              </a:rPr>
              <a:t>Hospital </a:t>
            </a:r>
          </a:p>
          <a:p>
            <a:pPr marL="0" indent="0">
              <a:buNone/>
            </a:pPr>
            <a:r>
              <a:rPr lang="en-US" sz="1800" b="1" dirty="0">
                <a:latin typeface="Arial" panose="020B0604020202020204" pitchFamily="34" charset="0"/>
                <a:cs typeface="Arial" panose="020B0604020202020204" pitchFamily="34" charset="0"/>
              </a:rPr>
              <a:t>Location: </a:t>
            </a:r>
            <a:r>
              <a:rPr lang="en-US" sz="1800" dirty="0">
                <a:latin typeface="Arial" panose="020B0604020202020204" pitchFamily="34" charset="0"/>
                <a:cs typeface="Arial" panose="020B0604020202020204" pitchFamily="34" charset="0"/>
              </a:rPr>
              <a:t>Salem, OR</a:t>
            </a:r>
          </a:p>
          <a:p>
            <a:pPr marL="0" indent="0">
              <a:buNone/>
            </a:pPr>
            <a:r>
              <a:rPr lang="en-US" sz="1800" b="1" dirty="0">
                <a:latin typeface="Arial" panose="020B0604020202020204" pitchFamily="34" charset="0"/>
                <a:cs typeface="Arial" panose="020B0604020202020204" pitchFamily="34" charset="0"/>
              </a:rPr>
              <a:t>Key Acceptance Criteria</a:t>
            </a:r>
          </a:p>
          <a:p>
            <a:r>
              <a:rPr lang="en-US" sz="1800" dirty="0">
                <a:latin typeface="Arial" panose="020B0604020202020204" pitchFamily="34" charset="0"/>
                <a:cs typeface="Arial" panose="020B0604020202020204" pitchFamily="34" charset="0"/>
              </a:rPr>
              <a:t>Complete system one source and one manufacturer</a:t>
            </a:r>
          </a:p>
          <a:p>
            <a:r>
              <a:rPr lang="en-US" sz="1800" dirty="0">
                <a:latin typeface="Arial" panose="020B0604020202020204" pitchFamily="34" charset="0"/>
                <a:cs typeface="Arial" panose="020B0604020202020204" pitchFamily="34" charset="0"/>
              </a:rPr>
              <a:t>Operational Flexibility </a:t>
            </a:r>
          </a:p>
          <a:p>
            <a:r>
              <a:rPr lang="en-US" sz="1800" dirty="0">
                <a:latin typeface="Arial" panose="020B0604020202020204" pitchFamily="34" charset="0"/>
                <a:cs typeface="Arial" panose="020B0604020202020204" pitchFamily="34" charset="0"/>
              </a:rPr>
              <a:t>System Design </a:t>
            </a:r>
          </a:p>
          <a:p>
            <a:r>
              <a:rPr lang="en-US" sz="1800" dirty="0">
                <a:latin typeface="Arial" panose="020B0604020202020204" pitchFamily="34" charset="0"/>
                <a:cs typeface="Arial" panose="020B0604020202020204" pitchFamily="34" charset="0"/>
              </a:rPr>
              <a:t>Stringent acoustical and footprint requirements</a:t>
            </a:r>
          </a:p>
          <a:p>
            <a:endParaRPr lang="en-US" sz="1800"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41504A08-1EB4-4945-8FC0-9E47CA5AAC20}"/>
              </a:ext>
            </a:extLst>
          </p:cNvPr>
          <p:cNvSpPr/>
          <p:nvPr/>
        </p:nvSpPr>
        <p:spPr>
          <a:xfrm>
            <a:off x="293163" y="5745759"/>
            <a:ext cx="3165300" cy="812203"/>
          </a:xfrm>
          <a:prstGeom prst="rect">
            <a:avLst/>
          </a:prstGeom>
          <a:solidFill>
            <a:schemeClr val="bg1"/>
          </a:solidFill>
          <a:ln w="38100">
            <a:solidFill>
              <a:srgbClr val="DA281C"/>
            </a:soli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latin typeface="+mj-lt"/>
              <a:cs typeface="Helvetica" panose="020B0604020202020204" pitchFamily="34" charset="0"/>
            </a:endParaRPr>
          </a:p>
        </p:txBody>
      </p:sp>
      <p:sp>
        <p:nvSpPr>
          <p:cNvPr id="7" name="Rectangle 6">
            <a:extLst>
              <a:ext uri="{FF2B5EF4-FFF2-40B4-BE49-F238E27FC236}">
                <a16:creationId xmlns:a16="http://schemas.microsoft.com/office/drawing/2014/main" id="{FA80FED8-0744-4262-9A52-D87FF9355101}"/>
              </a:ext>
            </a:extLst>
          </p:cNvPr>
          <p:cNvSpPr/>
          <p:nvPr/>
        </p:nvSpPr>
        <p:spPr>
          <a:xfrm>
            <a:off x="1231767" y="5745759"/>
            <a:ext cx="2226696" cy="79693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latin typeface="Arial" panose="020B0604020202020204" pitchFamily="34" charset="0"/>
                <a:cs typeface="Arial" panose="020B0604020202020204" pitchFamily="34" charset="0"/>
                <a:hlinkClick r:id="rId2"/>
              </a:rPr>
              <a:t>Case Study</a:t>
            </a:r>
            <a:endParaRPr lang="en-US" dirty="0">
              <a:solidFill>
                <a:schemeClr val="tx1"/>
              </a:solidFill>
              <a:latin typeface="Arial" panose="020B0604020202020204" pitchFamily="34" charset="0"/>
              <a:cs typeface="Arial" panose="020B0604020202020204" pitchFamily="34" charset="0"/>
            </a:endParaRPr>
          </a:p>
        </p:txBody>
      </p:sp>
      <p:sp>
        <p:nvSpPr>
          <p:cNvPr id="9" name="Rectangle: Rounded Corners 8">
            <a:extLst>
              <a:ext uri="{FF2B5EF4-FFF2-40B4-BE49-F238E27FC236}">
                <a16:creationId xmlns:a16="http://schemas.microsoft.com/office/drawing/2014/main" id="{F4101D2E-9014-4F61-A7B6-F1222E2D8D77}"/>
              </a:ext>
            </a:extLst>
          </p:cNvPr>
          <p:cNvSpPr/>
          <p:nvPr/>
        </p:nvSpPr>
        <p:spPr>
          <a:xfrm>
            <a:off x="43047" y="5389518"/>
            <a:ext cx="1188720" cy="812203"/>
          </a:xfrm>
          <a:prstGeom prst="roundRect">
            <a:avLst/>
          </a:prstGeom>
          <a:solidFill>
            <a:srgbClr val="DA28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Helvetica" panose="020B0604020202020204" pitchFamily="34" charset="0"/>
                <a:cs typeface="Helvetica" panose="020B0604020202020204" pitchFamily="34" charset="0"/>
              </a:rPr>
              <a:t>Related Content</a:t>
            </a:r>
          </a:p>
        </p:txBody>
      </p:sp>
      <p:pic>
        <p:nvPicPr>
          <p:cNvPr id="10" name="Picture 10" descr="A large machine in a room&#10;&#10;Description automatically generated">
            <a:extLst>
              <a:ext uri="{FF2B5EF4-FFF2-40B4-BE49-F238E27FC236}">
                <a16:creationId xmlns:a16="http://schemas.microsoft.com/office/drawing/2014/main" id="{BD3FC68F-9C01-4C15-AC14-4D4E77380EBF}"/>
              </a:ext>
            </a:extLst>
          </p:cNvPr>
          <p:cNvPicPr>
            <a:picLocks noChangeAspect="1"/>
          </p:cNvPicPr>
          <p:nvPr/>
        </p:nvPicPr>
        <p:blipFill>
          <a:blip r:embed="rId3"/>
          <a:stretch>
            <a:fillRect/>
          </a:stretch>
        </p:blipFill>
        <p:spPr>
          <a:xfrm>
            <a:off x="6660776" y="1882522"/>
            <a:ext cx="5289176" cy="3541193"/>
          </a:xfrm>
          <a:prstGeom prst="rect">
            <a:avLst/>
          </a:prstGeom>
        </p:spPr>
      </p:pic>
    </p:spTree>
    <p:extLst>
      <p:ext uri="{BB962C8B-B14F-4D97-AF65-F5344CB8AC3E}">
        <p14:creationId xmlns:p14="http://schemas.microsoft.com/office/powerpoint/2010/main" val="41029353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75ED0-5178-4A0E-9BB1-4134DA5E72B2}"/>
              </a:ext>
            </a:extLst>
          </p:cNvPr>
          <p:cNvSpPr>
            <a:spLocks noGrp="1"/>
          </p:cNvSpPr>
          <p:nvPr>
            <p:ph type="title"/>
          </p:nvPr>
        </p:nvSpPr>
        <p:spPr/>
        <p:txBody>
          <a:bodyPr/>
          <a:lstStyle/>
          <a:p>
            <a:r>
              <a:rPr lang="en-US" b="1" dirty="0">
                <a:latin typeface="Arial" panose="020B0604020202020204" pitchFamily="34" charset="0"/>
                <a:cs typeface="Arial" panose="020B0604020202020204" pitchFamily="34" charset="0"/>
              </a:rPr>
              <a:t>Healthcare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Installation Review</a:t>
            </a:r>
            <a:endParaRPr lang="en-US" b="1" dirty="0">
              <a:solidFill>
                <a:srgbClr val="DA281C"/>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0147E229-B87F-4B65-9E30-BA9B4B1E60CC}"/>
              </a:ext>
            </a:extLst>
          </p:cNvPr>
          <p:cNvSpPr>
            <a:spLocks noGrp="1"/>
          </p:cNvSpPr>
          <p:nvPr>
            <p:ph type="body" sz="quarter" idx="10"/>
          </p:nvPr>
        </p:nvSpPr>
        <p:spPr/>
        <p:txBody>
          <a:bodyPr>
            <a:normAutofit/>
          </a:bodyPr>
          <a:lstStyle/>
          <a:p>
            <a:pPr marL="0" indent="0">
              <a:buNone/>
            </a:pPr>
            <a:r>
              <a:rPr lang="en-US" sz="1800" b="1" dirty="0">
                <a:latin typeface="Arial" panose="020B0604020202020204" pitchFamily="34" charset="0"/>
                <a:cs typeface="Arial" panose="020B0604020202020204" pitchFamily="34" charset="0"/>
              </a:rPr>
              <a:t>Application: </a:t>
            </a:r>
            <a:r>
              <a:rPr lang="en-US" sz="1800" dirty="0">
                <a:latin typeface="Arial" panose="020B0604020202020204" pitchFamily="34" charset="0"/>
                <a:cs typeface="Arial" panose="020B0604020202020204" pitchFamily="34" charset="0"/>
              </a:rPr>
              <a:t>Life Safety</a:t>
            </a:r>
            <a:r>
              <a:rPr lang="en-US" sz="1800" b="1" dirty="0">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Standby</a:t>
            </a:r>
          </a:p>
          <a:p>
            <a:pPr marL="0" indent="0">
              <a:buNone/>
            </a:pPr>
            <a:r>
              <a:rPr lang="en-US" sz="1800" b="1" dirty="0">
                <a:latin typeface="Arial" panose="020B0604020202020204" pitchFamily="34" charset="0"/>
                <a:cs typeface="Arial" panose="020B0604020202020204" pitchFamily="34" charset="0"/>
              </a:rPr>
              <a:t>Segment: </a:t>
            </a:r>
            <a:r>
              <a:rPr lang="en-US" sz="1800" dirty="0">
                <a:latin typeface="Arial" panose="020B0604020202020204" pitchFamily="34" charset="0"/>
                <a:cs typeface="Arial" panose="020B0604020202020204" pitchFamily="34" charset="0"/>
              </a:rPr>
              <a:t>Hospital (133 Licensed Medical Beds) </a:t>
            </a:r>
          </a:p>
          <a:p>
            <a:pPr marL="0" indent="0">
              <a:buNone/>
            </a:pPr>
            <a:r>
              <a:rPr lang="en-US" sz="1800" b="1" dirty="0">
                <a:latin typeface="Arial" panose="020B0604020202020204" pitchFamily="34" charset="0"/>
                <a:cs typeface="Arial" panose="020B0604020202020204" pitchFamily="34" charset="0"/>
              </a:rPr>
              <a:t>Location: </a:t>
            </a:r>
            <a:r>
              <a:rPr lang="en-US" sz="1800" dirty="0">
                <a:latin typeface="Arial" panose="020B0604020202020204" pitchFamily="34" charset="0"/>
                <a:cs typeface="Arial" panose="020B0604020202020204" pitchFamily="34" charset="0"/>
              </a:rPr>
              <a:t>Calgary, Alberta, Canada </a:t>
            </a:r>
          </a:p>
          <a:p>
            <a:pPr marL="0" indent="0">
              <a:buNone/>
            </a:pPr>
            <a:r>
              <a:rPr lang="en-US" sz="1800" b="1" dirty="0">
                <a:latin typeface="Arial" panose="020B0604020202020204" pitchFamily="34" charset="0"/>
                <a:cs typeface="Arial" panose="020B0604020202020204" pitchFamily="34" charset="0"/>
              </a:rPr>
              <a:t>Key Acceptance Criteria</a:t>
            </a:r>
          </a:p>
          <a:p>
            <a:r>
              <a:rPr lang="en-US" sz="1800" dirty="0">
                <a:latin typeface="Arial" panose="020B0604020202020204" pitchFamily="34" charset="0"/>
                <a:cs typeface="Arial" panose="020B0604020202020204" pitchFamily="34" charset="0"/>
              </a:rPr>
              <a:t>Complete system one source and one manufacturer</a:t>
            </a:r>
          </a:p>
          <a:p>
            <a:r>
              <a:rPr lang="en-US" sz="1800" dirty="0">
                <a:latin typeface="Arial" panose="020B0604020202020204" pitchFamily="34" charset="0"/>
                <a:cs typeface="Arial" panose="020B0604020202020204" pitchFamily="34" charset="0"/>
              </a:rPr>
              <a:t>(3) 2000kW, Medium Voltage, Paralleled</a:t>
            </a:r>
          </a:p>
          <a:p>
            <a:r>
              <a:rPr lang="en-US" sz="1800" dirty="0">
                <a:latin typeface="Arial" panose="020B0604020202020204" pitchFamily="34" charset="0"/>
                <a:cs typeface="Arial" panose="020B0604020202020204" pitchFamily="34" charset="0"/>
              </a:rPr>
              <a:t>Remote Location</a:t>
            </a:r>
          </a:p>
          <a:p>
            <a:endParaRPr lang="en-US" sz="1800"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41504A08-1EB4-4945-8FC0-9E47CA5AAC20}"/>
              </a:ext>
            </a:extLst>
          </p:cNvPr>
          <p:cNvSpPr/>
          <p:nvPr/>
        </p:nvSpPr>
        <p:spPr>
          <a:xfrm>
            <a:off x="293163" y="5745759"/>
            <a:ext cx="3165300" cy="812203"/>
          </a:xfrm>
          <a:prstGeom prst="rect">
            <a:avLst/>
          </a:prstGeom>
          <a:solidFill>
            <a:schemeClr val="bg1"/>
          </a:solidFill>
          <a:ln w="38100">
            <a:solidFill>
              <a:srgbClr val="DA281C"/>
            </a:solid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latin typeface="+mj-lt"/>
              <a:cs typeface="Helvetica" panose="020B0604020202020204" pitchFamily="34" charset="0"/>
            </a:endParaRPr>
          </a:p>
        </p:txBody>
      </p:sp>
      <p:sp>
        <p:nvSpPr>
          <p:cNvPr id="7" name="Rectangle 6">
            <a:extLst>
              <a:ext uri="{FF2B5EF4-FFF2-40B4-BE49-F238E27FC236}">
                <a16:creationId xmlns:a16="http://schemas.microsoft.com/office/drawing/2014/main" id="{FA80FED8-0744-4262-9A52-D87FF9355101}"/>
              </a:ext>
            </a:extLst>
          </p:cNvPr>
          <p:cNvSpPr/>
          <p:nvPr/>
        </p:nvSpPr>
        <p:spPr>
          <a:xfrm>
            <a:off x="1231767" y="5745759"/>
            <a:ext cx="2226696" cy="79693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latin typeface="Arial" panose="020B0604020202020204" pitchFamily="34" charset="0"/>
                <a:cs typeface="Arial" panose="020B0604020202020204" pitchFamily="34" charset="0"/>
                <a:hlinkClick r:id="rId2"/>
              </a:rPr>
              <a:t>Case Study</a:t>
            </a:r>
            <a:endParaRPr lang="en-US" dirty="0">
              <a:solidFill>
                <a:schemeClr val="tx1"/>
              </a:solidFill>
              <a:latin typeface="Arial" panose="020B0604020202020204" pitchFamily="34" charset="0"/>
              <a:cs typeface="Arial" panose="020B0604020202020204" pitchFamily="34" charset="0"/>
            </a:endParaRPr>
          </a:p>
        </p:txBody>
      </p:sp>
      <p:sp>
        <p:nvSpPr>
          <p:cNvPr id="9" name="Rectangle: Rounded Corners 8">
            <a:extLst>
              <a:ext uri="{FF2B5EF4-FFF2-40B4-BE49-F238E27FC236}">
                <a16:creationId xmlns:a16="http://schemas.microsoft.com/office/drawing/2014/main" id="{F4101D2E-9014-4F61-A7B6-F1222E2D8D77}"/>
              </a:ext>
            </a:extLst>
          </p:cNvPr>
          <p:cNvSpPr/>
          <p:nvPr/>
        </p:nvSpPr>
        <p:spPr>
          <a:xfrm>
            <a:off x="43047" y="5389518"/>
            <a:ext cx="1188720" cy="812203"/>
          </a:xfrm>
          <a:prstGeom prst="roundRect">
            <a:avLst/>
          </a:prstGeom>
          <a:solidFill>
            <a:srgbClr val="DA28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Helvetica" panose="020B0604020202020204" pitchFamily="34" charset="0"/>
                <a:cs typeface="Helvetica" panose="020B0604020202020204" pitchFamily="34" charset="0"/>
              </a:rPr>
              <a:t>Related Content</a:t>
            </a:r>
          </a:p>
        </p:txBody>
      </p:sp>
      <p:pic>
        <p:nvPicPr>
          <p:cNvPr id="10" name="Picture 9">
            <a:extLst>
              <a:ext uri="{FF2B5EF4-FFF2-40B4-BE49-F238E27FC236}">
                <a16:creationId xmlns:a16="http://schemas.microsoft.com/office/drawing/2014/main" id="{D89BFE4F-7F4B-46DE-BFBA-5936AF0B20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5119" y="1690688"/>
            <a:ext cx="5445234" cy="3062944"/>
          </a:xfrm>
          <a:prstGeom prst="rect">
            <a:avLst/>
          </a:prstGeom>
        </p:spPr>
      </p:pic>
    </p:spTree>
    <p:extLst>
      <p:ext uri="{BB962C8B-B14F-4D97-AF65-F5344CB8AC3E}">
        <p14:creationId xmlns:p14="http://schemas.microsoft.com/office/powerpoint/2010/main" val="21970214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75ED0-5178-4A0E-9BB1-4134DA5E72B2}"/>
              </a:ext>
            </a:extLst>
          </p:cNvPr>
          <p:cNvSpPr>
            <a:spLocks noGrp="1"/>
          </p:cNvSpPr>
          <p:nvPr>
            <p:ph type="title"/>
          </p:nvPr>
        </p:nvSpPr>
        <p:spPr/>
        <p:txBody>
          <a:bodyPr/>
          <a:lstStyle/>
          <a:p>
            <a:r>
              <a:rPr lang="en-US" b="1" dirty="0">
                <a:latin typeface="Arial" panose="020B0604020202020204" pitchFamily="34" charset="0"/>
                <a:cs typeface="Arial" panose="020B0604020202020204" pitchFamily="34" charset="0"/>
              </a:rPr>
              <a:t>Course Summary  </a:t>
            </a:r>
            <a:endParaRPr lang="en-US" b="1" dirty="0">
              <a:solidFill>
                <a:srgbClr val="DA281C"/>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0147E229-B87F-4B65-9E30-BA9B4B1E60CC}"/>
              </a:ext>
            </a:extLst>
          </p:cNvPr>
          <p:cNvSpPr>
            <a:spLocks noGrp="1"/>
          </p:cNvSpPr>
          <p:nvPr>
            <p:ph type="body" sz="quarter" idx="10"/>
          </p:nvPr>
        </p:nvSpPr>
        <p:spPr/>
        <p:txBody>
          <a:bodyPr>
            <a:normAutofit/>
          </a:bodyPr>
          <a:lstStyle/>
          <a:p>
            <a:pPr marL="0" indent="0">
              <a:buNone/>
            </a:pPr>
            <a:r>
              <a:rPr lang="en-US" sz="1800" b="1" dirty="0">
                <a:latin typeface="Arial" panose="020B0604020202020204" pitchFamily="34" charset="0"/>
                <a:cs typeface="Arial" panose="020B0604020202020204" pitchFamily="34" charset="0"/>
              </a:rPr>
              <a:t>Healthcare Power System Installations and Case Studies: </a:t>
            </a:r>
            <a:endParaRPr lang="en-US" sz="1800" dirty="0">
              <a:latin typeface="Arial" panose="020B0604020202020204" pitchFamily="34" charset="0"/>
              <a:cs typeface="Arial" panose="020B0604020202020204" pitchFamily="34" charset="0"/>
            </a:endParaRPr>
          </a:p>
          <a:p>
            <a:pPr marL="342900" lvl="0" indent="-342900"/>
            <a:r>
              <a:rPr lang="en-US" sz="1800" dirty="0">
                <a:latin typeface="Arial" panose="020B0604020202020204" pitchFamily="34" charset="0"/>
                <a:cs typeface="Arial" panose="020B0604020202020204" pitchFamily="34" charset="0"/>
              </a:rPr>
              <a:t>Describe the common codes and standards associated with healthcare applications </a:t>
            </a:r>
          </a:p>
          <a:p>
            <a:pPr marL="342900" lvl="0" indent="-342900"/>
            <a:r>
              <a:rPr lang="en-US" sz="1800" dirty="0">
                <a:latin typeface="Arial" panose="020B0604020202020204" pitchFamily="34" charset="0"/>
                <a:cs typeface="Arial" panose="020B0604020202020204" pitchFamily="34" charset="0"/>
              </a:rPr>
              <a:t>Identify key design attributes along with the service and maintenance requirements for a healthcare power system. </a:t>
            </a:r>
          </a:p>
          <a:p>
            <a:pPr marL="342900" lvl="0" indent="-342900"/>
            <a:r>
              <a:rPr lang="en-US" sz="1800" dirty="0">
                <a:latin typeface="Arial" panose="020B0604020202020204" pitchFamily="34" charset="0"/>
                <a:cs typeface="Arial" panose="020B0604020202020204" pitchFamily="34" charset="0"/>
              </a:rPr>
              <a:t>Recognize the challenges impacting healthcare power systems and find solutions via case studies. </a:t>
            </a:r>
          </a:p>
          <a:p>
            <a:pPr marL="0" indent="0">
              <a:buNone/>
            </a:pPr>
            <a:endParaRPr 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18224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Arial" panose="020B0604020202020204" pitchFamily="34" charset="0"/>
                <a:cs typeface="Arial" panose="020B0604020202020204" pitchFamily="34" charset="0"/>
              </a:rPr>
              <a:t>Disclaimer</a:t>
            </a:r>
          </a:p>
        </p:txBody>
      </p:sp>
      <p:sp>
        <p:nvSpPr>
          <p:cNvPr id="6" name="Content Placeholder 5"/>
          <p:cNvSpPr>
            <a:spLocks noGrp="1"/>
          </p:cNvSpPr>
          <p:nvPr>
            <p:ph sz="quarter" idx="12"/>
          </p:nvPr>
        </p:nvSpPr>
        <p:spPr/>
        <p:txBody>
          <a:bodyPr/>
          <a:lstStyle/>
          <a:p>
            <a:pPr marL="0" indent="0">
              <a:buNone/>
            </a:pPr>
            <a:r>
              <a:rPr lang="en-US" sz="2000" dirty="0"/>
              <a:t>The views and opinions expressed in this course shall not be considered the official position of any regulatory organization and shall not be considered to be, nor be relied upon as, a Formal Interpretation. </a:t>
            </a:r>
          </a:p>
          <a:p>
            <a:pPr marL="0" indent="0">
              <a:buNone/>
            </a:pPr>
            <a:r>
              <a:rPr lang="en-US" sz="2000" dirty="0"/>
              <a:t>Participants are encouraged to refer to the entire text of all referenced documents. In addition, when it doubt, reach out to the Authority Having Jurisdiction.</a:t>
            </a:r>
          </a:p>
          <a:p>
            <a:pPr marL="0" indent="0">
              <a:buNone/>
            </a:pPr>
            <a:endParaRPr lang="en-US" sz="2000" dirty="0"/>
          </a:p>
        </p:txBody>
      </p:sp>
      <p:sp>
        <p:nvSpPr>
          <p:cNvPr id="3" name="Text Placeholder 2">
            <a:extLst>
              <a:ext uri="{FF2B5EF4-FFF2-40B4-BE49-F238E27FC236}">
                <a16:creationId xmlns:a16="http://schemas.microsoft.com/office/drawing/2014/main" id="{AAD381DC-9CFF-4F88-84CC-6074B80E113C}"/>
              </a:ext>
            </a:extLst>
          </p:cNvPr>
          <p:cNvSpPr>
            <a:spLocks noGrp="1"/>
          </p:cNvSpPr>
          <p:nvPr>
            <p:ph type="body" sz="quarter" idx="13"/>
          </p:nvPr>
        </p:nvSpPr>
        <p:spPr/>
        <p:txBody>
          <a:bodyPr/>
          <a:lstStyle/>
          <a:p>
            <a:endParaRPr lang="en-US"/>
          </a:p>
        </p:txBody>
      </p:sp>
      <p:pic>
        <p:nvPicPr>
          <p:cNvPr id="7" name="Picture 8" descr="A picture containing indoor, table, front, sitting&#10;&#10;Description automatically generated">
            <a:extLst>
              <a:ext uri="{FF2B5EF4-FFF2-40B4-BE49-F238E27FC236}">
                <a16:creationId xmlns:a16="http://schemas.microsoft.com/office/drawing/2014/main" id="{5B6E9FB9-96D7-4E74-AF78-31994FD2D33B}"/>
              </a:ext>
            </a:extLst>
          </p:cNvPr>
          <p:cNvPicPr>
            <a:picLocks noGrp="1" noChangeAspect="1"/>
          </p:cNvPicPr>
          <p:nvPr>
            <p:ph sz="quarter" idx="11"/>
          </p:nvPr>
        </p:nvPicPr>
        <p:blipFill>
          <a:blip r:embed="rId2"/>
          <a:stretch>
            <a:fillRect/>
          </a:stretch>
        </p:blipFill>
        <p:spPr>
          <a:xfrm>
            <a:off x="6215064" y="1901825"/>
            <a:ext cx="5282670" cy="3081557"/>
          </a:xfrm>
        </p:spPr>
      </p:pic>
    </p:spTree>
    <p:extLst>
      <p:ext uri="{BB962C8B-B14F-4D97-AF65-F5344CB8AC3E}">
        <p14:creationId xmlns:p14="http://schemas.microsoft.com/office/powerpoint/2010/main" val="29992999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97137-E520-4657-9416-D39226ED619C}"/>
              </a:ext>
            </a:extLst>
          </p:cNvPr>
          <p:cNvSpPr>
            <a:spLocks noGrp="1"/>
          </p:cNvSpPr>
          <p:nvPr>
            <p:ph type="title"/>
          </p:nvPr>
        </p:nvSpPr>
        <p:spPr/>
        <p:txBody>
          <a:bodyPr/>
          <a:lstStyle/>
          <a:p>
            <a:r>
              <a:rPr lang="en-US" dirty="0"/>
              <a:t>Additional Resources</a:t>
            </a:r>
          </a:p>
        </p:txBody>
      </p:sp>
      <p:sp>
        <p:nvSpPr>
          <p:cNvPr id="5" name="Text Placeholder 4">
            <a:extLst>
              <a:ext uri="{FF2B5EF4-FFF2-40B4-BE49-F238E27FC236}">
                <a16:creationId xmlns:a16="http://schemas.microsoft.com/office/drawing/2014/main" id="{CD46A9C3-EFDA-43D5-879C-C97DD0123B70}"/>
              </a:ext>
            </a:extLst>
          </p:cNvPr>
          <p:cNvSpPr>
            <a:spLocks noGrp="1"/>
          </p:cNvSpPr>
          <p:nvPr>
            <p:ph type="body" sz="quarter" idx="10"/>
          </p:nvPr>
        </p:nvSpPr>
        <p:spPr>
          <a:xfrm>
            <a:off x="609599" y="1405657"/>
            <a:ext cx="7152410" cy="4925293"/>
          </a:xfrm>
        </p:spPr>
        <p:txBody>
          <a:bodyPr>
            <a:normAutofit fontScale="70000" lnSpcReduction="20000"/>
          </a:bodyPr>
          <a:lstStyle/>
          <a:p>
            <a:pPr marL="0" indent="0" fontAlgn="base">
              <a:buNone/>
            </a:pPr>
            <a:r>
              <a:rPr lang="en-US" b="1" dirty="0"/>
              <a:t>Cummins White Papers</a:t>
            </a:r>
            <a:r>
              <a:rPr lang="en-US" dirty="0"/>
              <a:t>​</a:t>
            </a:r>
          </a:p>
          <a:p>
            <a:pPr marL="285750" indent="-285750" fontAlgn="base">
              <a:buFont typeface="Arial" panose="020B0604020202020204" pitchFamily="34" charset="0"/>
              <a:buChar char="•"/>
            </a:pPr>
            <a:r>
              <a:rPr lang="en-US" dirty="0">
                <a:hlinkClick r:id="rId3"/>
              </a:rPr>
              <a:t>10-Second Time to Readiness</a:t>
            </a:r>
            <a:endParaRPr lang="en-US" dirty="0"/>
          </a:p>
          <a:p>
            <a:pPr marL="285750" indent="-285750" fontAlgn="base">
              <a:buFont typeface="Arial" panose="020B0604020202020204" pitchFamily="34" charset="0"/>
              <a:buChar char="•"/>
            </a:pPr>
            <a:r>
              <a:rPr lang="en-US" dirty="0">
                <a:hlinkClick r:id="rId4"/>
              </a:rPr>
              <a:t>EPA Emission Regulations: What They Mean for Diesel Powered Generator Systems</a:t>
            </a:r>
            <a:endParaRPr lang="en-US" dirty="0"/>
          </a:p>
          <a:p>
            <a:pPr marL="285750" indent="-285750" fontAlgn="base">
              <a:buFont typeface="Arial" panose="020B0604020202020204" pitchFamily="34" charset="0"/>
              <a:buChar char="•"/>
            </a:pPr>
            <a:r>
              <a:rPr lang="en-US" dirty="0">
                <a:hlinkClick r:id="rId5"/>
              </a:rPr>
              <a:t>Maintenance is One Key to Diesel Generator Set Reliability</a:t>
            </a:r>
            <a:endParaRPr lang="en-US" dirty="0"/>
          </a:p>
          <a:p>
            <a:pPr marL="0" indent="0" fontAlgn="base">
              <a:buNone/>
            </a:pPr>
            <a:r>
              <a:rPr lang="en-US" b="1" dirty="0"/>
              <a:t>Cummins PowerHour On-Demand Webinars</a:t>
            </a:r>
            <a:r>
              <a:rPr lang="en-US" dirty="0"/>
              <a:t>​</a:t>
            </a:r>
          </a:p>
          <a:p>
            <a:pPr marL="285750" indent="-285750" fontAlgn="base">
              <a:buFont typeface="Arial" panose="020B0604020202020204" pitchFamily="34" charset="0"/>
              <a:buChar char="•"/>
            </a:pPr>
            <a:r>
              <a:rPr lang="en-US" dirty="0">
                <a:hlinkClick r:id="rId6"/>
              </a:rPr>
              <a:t>NFPA 110 Type 10 Requirements for Emergency Power Systems</a:t>
            </a:r>
            <a:endParaRPr lang="en-US" dirty="0"/>
          </a:p>
          <a:p>
            <a:pPr marL="285750" indent="-285750" fontAlgn="base">
              <a:buFont typeface="Arial" panose="020B0604020202020204" pitchFamily="34" charset="0"/>
              <a:buChar char="•"/>
            </a:pPr>
            <a:r>
              <a:rPr lang="en-US" dirty="0">
                <a:hlinkClick r:id="rId7"/>
              </a:rPr>
              <a:t>Emissions and Air Permitting Requirements for Standby Generator Sets</a:t>
            </a:r>
            <a:endParaRPr lang="en-US" dirty="0"/>
          </a:p>
          <a:p>
            <a:pPr marL="285750" indent="-285750" fontAlgn="base">
              <a:buFont typeface="Arial" panose="020B0604020202020204" pitchFamily="34" charset="0"/>
              <a:buChar char="•"/>
            </a:pPr>
            <a:r>
              <a:rPr lang="en-US" u="sng" dirty="0">
                <a:solidFill>
                  <a:srgbClr val="0070C0"/>
                </a:solidFill>
                <a:cs typeface="Helvetica" panose="020B0604020202020204" pitchFamily="34" charset="0"/>
                <a:hlinkClick r:id="rId8"/>
              </a:rPr>
              <a:t>Considerations for Specifying Generator Set Fuel Sources</a:t>
            </a:r>
            <a:endParaRPr lang="en-US" u="sng" dirty="0">
              <a:solidFill>
                <a:srgbClr val="0070C0"/>
              </a:solidFill>
              <a:cs typeface="Helvetica" panose="020B0604020202020204" pitchFamily="34" charset="0"/>
            </a:endParaRPr>
          </a:p>
          <a:p>
            <a:pPr marL="285750" indent="-285750" fontAlgn="base">
              <a:buFont typeface="Arial" panose="020B0604020202020204" pitchFamily="34" charset="0"/>
              <a:buChar char="•"/>
            </a:pPr>
            <a:r>
              <a:rPr lang="en-US" u="sng" dirty="0">
                <a:solidFill>
                  <a:srgbClr val="0070C0"/>
                </a:solidFill>
                <a:cs typeface="Helvetica" panose="020B0604020202020204" pitchFamily="34" charset="0"/>
                <a:hlinkClick r:id="rId9"/>
              </a:rPr>
              <a:t>The Role of a System Level Control in a Power System</a:t>
            </a:r>
            <a:endParaRPr lang="en-US" u="sng" dirty="0">
              <a:solidFill>
                <a:srgbClr val="0070C0"/>
              </a:solidFill>
              <a:cs typeface="Helvetica" panose="020B0604020202020204" pitchFamily="34" charset="0"/>
            </a:endParaRPr>
          </a:p>
          <a:p>
            <a:pPr marL="285750" indent="-285750" fontAlgn="base">
              <a:buFont typeface="Arial" panose="020B0604020202020204" pitchFamily="34" charset="0"/>
              <a:buChar char="•"/>
            </a:pPr>
            <a:r>
              <a:rPr lang="en-US" dirty="0">
                <a:cs typeface="Helvetica" panose="020B0604020202020204" pitchFamily="34" charset="0"/>
                <a:hlinkClick r:id="rId10"/>
              </a:rPr>
              <a:t>Specifying Generator Set Testing for Reliable Power Systems</a:t>
            </a:r>
            <a:endParaRPr lang="en-US" dirty="0"/>
          </a:p>
          <a:p>
            <a:pPr marL="0" indent="0" fontAlgn="base">
              <a:buNone/>
            </a:pPr>
            <a:r>
              <a:rPr lang="en-US" b="1" dirty="0"/>
              <a:t>Application Manuals</a:t>
            </a:r>
          </a:p>
          <a:p>
            <a:pPr marL="285750" indent="-285750" fontAlgn="base">
              <a:buFont typeface="Arial" panose="020B0604020202020204" pitchFamily="34" charset="0"/>
              <a:buChar char="•"/>
            </a:pPr>
            <a:r>
              <a:rPr lang="en-US" dirty="0">
                <a:solidFill>
                  <a:srgbClr val="0070C0"/>
                </a:solidFill>
                <a:hlinkClick r:id="rId11"/>
              </a:rPr>
              <a:t>T-030 – Liquid Cooled Generator Sets</a:t>
            </a:r>
            <a:endParaRPr lang="en-US" dirty="0">
              <a:solidFill>
                <a:srgbClr val="0070C0"/>
              </a:solidFill>
              <a:hlinkClick r:id="" action="ppaction://noaction">
                <a:extLst>
                  <a:ext uri="{A12FA001-AC4F-418D-AE19-62706E023703}">
                    <ahyp:hlinkClr xmlns:ahyp="http://schemas.microsoft.com/office/drawing/2018/hyperlinkcolor" val="tx"/>
                  </a:ext>
                </a:extLst>
              </a:hlinkClick>
            </a:endParaRPr>
          </a:p>
          <a:p>
            <a:pPr fontAlgn="base"/>
            <a:endParaRPr lang="en-US" dirty="0"/>
          </a:p>
        </p:txBody>
      </p:sp>
      <p:pic>
        <p:nvPicPr>
          <p:cNvPr id="3" name="Picture 2">
            <a:extLst>
              <a:ext uri="{FF2B5EF4-FFF2-40B4-BE49-F238E27FC236}">
                <a16:creationId xmlns:a16="http://schemas.microsoft.com/office/drawing/2014/main" id="{3DF93EDD-373F-4193-8900-C91219D3BA07}"/>
              </a:ext>
            </a:extLst>
          </p:cNvPr>
          <p:cNvPicPr>
            <a:picLocks noChangeAspect="1"/>
          </p:cNvPicPr>
          <p:nvPr/>
        </p:nvPicPr>
        <p:blipFill>
          <a:blip r:embed="rId12"/>
          <a:stretch>
            <a:fillRect/>
          </a:stretch>
        </p:blipFill>
        <p:spPr>
          <a:xfrm>
            <a:off x="8348372" y="1405657"/>
            <a:ext cx="3386654" cy="44132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467847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Q&amp;A</a:t>
            </a:r>
          </a:p>
        </p:txBody>
      </p:sp>
      <p:sp>
        <p:nvSpPr>
          <p:cNvPr id="16" name="Text Placeholder 2">
            <a:extLst>
              <a:ext uri="{FF2B5EF4-FFF2-40B4-BE49-F238E27FC236}">
                <a16:creationId xmlns:a16="http://schemas.microsoft.com/office/drawing/2014/main" id="{BE63380E-EDCC-4C4F-A71E-73E1F0D98612}"/>
              </a:ext>
            </a:extLst>
          </p:cNvPr>
          <p:cNvSpPr>
            <a:spLocks noGrp="1"/>
          </p:cNvSpPr>
          <p:nvPr>
            <p:ph type="body" sz="quarter" idx="11"/>
          </p:nvPr>
        </p:nvSpPr>
        <p:spPr>
          <a:xfrm>
            <a:off x="609600" y="1348806"/>
            <a:ext cx="10972801" cy="4978969"/>
          </a:xfrm>
        </p:spPr>
        <p:txBody>
          <a:bodyPr>
            <a:noAutofit/>
          </a:bodyPr>
          <a:lstStyle/>
          <a:p>
            <a:r>
              <a:rPr lang="en-US" dirty="0">
                <a:solidFill>
                  <a:schemeClr val="accent6"/>
                </a:solidFill>
              </a:rPr>
              <a:t>Please type your questions, comments and feedback in the </a:t>
            </a:r>
            <a:r>
              <a:rPr lang="en-US" b="1" dirty="0">
                <a:solidFill>
                  <a:schemeClr val="accent6"/>
                </a:solidFill>
              </a:rPr>
              <a:t>Zoom Q&amp;A </a:t>
            </a:r>
            <a:r>
              <a:rPr lang="en-US" dirty="0">
                <a:solidFill>
                  <a:schemeClr val="accent6"/>
                </a:solidFill>
              </a:rPr>
              <a:t>window.</a:t>
            </a:r>
          </a:p>
          <a:p>
            <a:r>
              <a:rPr lang="en-US" dirty="0">
                <a:solidFill>
                  <a:schemeClr val="accent6"/>
                </a:solidFill>
              </a:rPr>
              <a:t>Copy of the presentation, and link to the recording will be provided in a follow up email within a 1-2 business days.</a:t>
            </a:r>
          </a:p>
          <a:p>
            <a:r>
              <a:rPr lang="en-US" dirty="0">
                <a:solidFill>
                  <a:srgbClr val="FF0000"/>
                </a:solidFill>
              </a:rPr>
              <a:t>Please complete the brief survey upon exiting the webinar!</a:t>
            </a:r>
          </a:p>
        </p:txBody>
      </p:sp>
      <p:sp>
        <p:nvSpPr>
          <p:cNvPr id="4" name="Text Placeholder 3">
            <a:extLst>
              <a:ext uri="{FF2B5EF4-FFF2-40B4-BE49-F238E27FC236}">
                <a16:creationId xmlns:a16="http://schemas.microsoft.com/office/drawing/2014/main" id="{02F8490E-8A69-48EA-872E-6BA18B922777}"/>
              </a:ext>
            </a:extLst>
          </p:cNvPr>
          <p:cNvSpPr>
            <a:spLocks noGrp="1"/>
          </p:cNvSpPr>
          <p:nvPr>
            <p:ph type="body" sz="quarter" idx="12"/>
          </p:nvPr>
        </p:nvSpPr>
        <p:spPr/>
        <p:txBody>
          <a:bodyPr/>
          <a:lstStyle/>
          <a:p>
            <a:endParaRPr lang="en-US"/>
          </a:p>
        </p:txBody>
      </p:sp>
      <p:pic>
        <p:nvPicPr>
          <p:cNvPr id="12" name="Picture 11">
            <a:extLst>
              <a:ext uri="{FF2B5EF4-FFF2-40B4-BE49-F238E27FC236}">
                <a16:creationId xmlns:a16="http://schemas.microsoft.com/office/drawing/2014/main" id="{7CA18183-C61E-431D-A0E4-B7FB291AE62C}"/>
              </a:ext>
            </a:extLst>
          </p:cNvPr>
          <p:cNvPicPr>
            <a:picLocks noChangeAspect="1"/>
          </p:cNvPicPr>
          <p:nvPr/>
        </p:nvPicPr>
        <p:blipFill>
          <a:blip r:embed="rId3"/>
          <a:stretch>
            <a:fillRect/>
          </a:stretch>
        </p:blipFill>
        <p:spPr>
          <a:xfrm>
            <a:off x="10702962" y="177298"/>
            <a:ext cx="1301675" cy="11715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5" name="Rectangle 14">
            <a:extLst>
              <a:ext uri="{FF2B5EF4-FFF2-40B4-BE49-F238E27FC236}">
                <a16:creationId xmlns:a16="http://schemas.microsoft.com/office/drawing/2014/main" id="{096DDFD9-16AE-4B18-A102-2342FC2ED985}"/>
              </a:ext>
            </a:extLst>
          </p:cNvPr>
          <p:cNvSpPr/>
          <p:nvPr/>
        </p:nvSpPr>
        <p:spPr>
          <a:xfrm>
            <a:off x="3031589" y="5171990"/>
            <a:ext cx="3503060" cy="654025"/>
          </a:xfrm>
          <a:prstGeom prst="rect">
            <a:avLst/>
          </a:prstGeom>
        </p:spPr>
        <p:txBody>
          <a:bodyPr wrap="square" anchor="t">
            <a:spAutoFit/>
          </a:bodyPr>
          <a:lstStyle/>
          <a:p>
            <a:pPr>
              <a:spcBef>
                <a:spcPts val="300"/>
              </a:spcBef>
            </a:pPr>
            <a:r>
              <a:rPr lang="en-US" sz="1050" b="1" dirty="0">
                <a:latin typeface="Arial" panose="020B0604020202020204" pitchFamily="34" charset="0"/>
                <a:cs typeface="Arial" panose="020B0604020202020204" pitchFamily="34" charset="0"/>
              </a:rPr>
              <a:t>Chad Hale</a:t>
            </a:r>
            <a:endParaRPr lang="en-US" b="1" dirty="0">
              <a:latin typeface="Arial" panose="020B0604020202020204" pitchFamily="34" charset="0"/>
              <a:cs typeface="Arial" panose="020B0604020202020204" pitchFamily="34" charset="0"/>
            </a:endParaRPr>
          </a:p>
          <a:p>
            <a:pPr>
              <a:spcBef>
                <a:spcPts val="300"/>
              </a:spcBef>
            </a:pPr>
            <a:r>
              <a:rPr lang="en-US" sz="1050" dirty="0">
                <a:latin typeface="Arial" panose="020B0604020202020204" pitchFamily="34" charset="0"/>
                <a:cs typeface="Arial" panose="020B0604020202020204" pitchFamily="34" charset="0"/>
              </a:rPr>
              <a:t>Technical Marketing Specialist</a:t>
            </a:r>
          </a:p>
          <a:p>
            <a:pPr>
              <a:spcBef>
                <a:spcPts val="300"/>
              </a:spcBef>
            </a:pPr>
            <a:r>
              <a:rPr lang="en-US" sz="1050" dirty="0">
                <a:latin typeface="Arial" panose="020B0604020202020204" pitchFamily="34" charset="0"/>
                <a:cs typeface="Arial" panose="020B0604020202020204" pitchFamily="34" charset="0"/>
              </a:rPr>
              <a:t>Cummins Inc.</a:t>
            </a:r>
          </a:p>
        </p:txBody>
      </p:sp>
      <p:pic>
        <p:nvPicPr>
          <p:cNvPr id="23" name="Picture 1">
            <a:extLst>
              <a:ext uri="{FF2B5EF4-FFF2-40B4-BE49-F238E27FC236}">
                <a16:creationId xmlns:a16="http://schemas.microsoft.com/office/drawing/2014/main" id="{99FA13AB-0DA3-40E9-0CA6-4AA4D3A0164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3108" r="17826"/>
          <a:stretch/>
        </p:blipFill>
        <p:spPr bwMode="auto">
          <a:xfrm>
            <a:off x="3045272" y="2862196"/>
            <a:ext cx="1696296"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
            <a:extLst>
              <a:ext uri="{FF2B5EF4-FFF2-40B4-BE49-F238E27FC236}">
                <a16:creationId xmlns:a16="http://schemas.microsoft.com/office/drawing/2014/main" id="{D50F3647-7194-9042-DB04-CD8D131FE4F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3998" b="4383"/>
          <a:stretch/>
        </p:blipFill>
        <p:spPr bwMode="auto">
          <a:xfrm>
            <a:off x="7705189" y="2862196"/>
            <a:ext cx="1709979" cy="2286000"/>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ABFF9D47-BD44-4ECA-E201-C15B251E8035}"/>
              </a:ext>
            </a:extLst>
          </p:cNvPr>
          <p:cNvSpPr/>
          <p:nvPr/>
        </p:nvSpPr>
        <p:spPr>
          <a:xfrm>
            <a:off x="7705189" y="5171989"/>
            <a:ext cx="3503060" cy="654025"/>
          </a:xfrm>
          <a:prstGeom prst="rect">
            <a:avLst/>
          </a:prstGeom>
        </p:spPr>
        <p:txBody>
          <a:bodyPr wrap="square" anchor="t">
            <a:spAutoFit/>
          </a:bodyPr>
          <a:lstStyle/>
          <a:p>
            <a:pPr fontAlgn="base">
              <a:spcBef>
                <a:spcPts val="300"/>
              </a:spcBef>
            </a:pPr>
            <a:r>
              <a:rPr lang="en-US" sz="1050" b="1" dirty="0">
                <a:latin typeface="Arial" panose="020B0604020202020204" pitchFamily="34" charset="0"/>
                <a:cs typeface="Arial" panose="020B0604020202020204" pitchFamily="34" charset="0"/>
              </a:rPr>
              <a:t>Chris Scott​</a:t>
            </a:r>
          </a:p>
          <a:p>
            <a:pPr fontAlgn="base">
              <a:spcBef>
                <a:spcPts val="300"/>
              </a:spcBef>
            </a:pPr>
            <a:r>
              <a:rPr lang="en-US" sz="1050" dirty="0">
                <a:latin typeface="Arial" panose="020B0604020202020204" pitchFamily="34" charset="0"/>
                <a:cs typeface="Arial" panose="020B0604020202020204" pitchFamily="34" charset="0"/>
              </a:rPr>
              <a:t>Senior Sales Application Engineer​</a:t>
            </a:r>
          </a:p>
          <a:p>
            <a:pPr fontAlgn="base">
              <a:spcBef>
                <a:spcPts val="300"/>
              </a:spcBef>
            </a:pPr>
            <a:r>
              <a:rPr lang="en-US" sz="1050" dirty="0">
                <a:latin typeface="Arial" panose="020B0604020202020204" pitchFamily="34" charset="0"/>
                <a:cs typeface="Arial" panose="020B0604020202020204" pitchFamily="34" charset="0"/>
              </a:rPr>
              <a:t>Cummins Inc.</a:t>
            </a:r>
          </a:p>
        </p:txBody>
      </p:sp>
    </p:spTree>
    <p:extLst>
      <p:ext uri="{BB962C8B-B14F-4D97-AF65-F5344CB8AC3E}">
        <p14:creationId xmlns:p14="http://schemas.microsoft.com/office/powerpoint/2010/main" val="36842872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D46A9C3-EFDA-43D5-879C-C97DD0123B70}"/>
              </a:ext>
            </a:extLst>
          </p:cNvPr>
          <p:cNvSpPr>
            <a:spLocks noGrp="1"/>
          </p:cNvSpPr>
          <p:nvPr>
            <p:ph type="body" sz="quarter" idx="11"/>
          </p:nvPr>
        </p:nvSpPr>
        <p:spPr>
          <a:xfrm>
            <a:off x="2194560" y="1917700"/>
            <a:ext cx="3182783" cy="1115956"/>
          </a:xfrm>
        </p:spPr>
        <p:txBody>
          <a:bodyPr numCol="1"/>
          <a:lstStyle/>
          <a:p>
            <a:pPr marL="0" indent="0" fontAlgn="base">
              <a:buNone/>
            </a:pPr>
            <a:r>
              <a:rPr lang="en-US" b="1" dirty="0"/>
              <a:t>First Email (ASAP)</a:t>
            </a:r>
            <a:r>
              <a:rPr lang="en-US" dirty="0"/>
              <a:t>​</a:t>
            </a:r>
          </a:p>
          <a:p>
            <a:pPr marL="0" indent="0" fontAlgn="base">
              <a:buNone/>
            </a:pPr>
            <a:r>
              <a:rPr lang="en-US" dirty="0"/>
              <a:t>1 Professional Development Hour (PDH) Certificate</a:t>
            </a:r>
          </a:p>
          <a:p>
            <a:pPr marL="0" indent="0" fontAlgn="base">
              <a:buNone/>
            </a:pPr>
            <a:endParaRPr lang="en-US" b="1" dirty="0"/>
          </a:p>
          <a:p>
            <a:pPr marL="0" indent="0" fontAlgn="base">
              <a:buNone/>
            </a:pPr>
            <a:endParaRPr lang="en-US" b="1" dirty="0"/>
          </a:p>
          <a:p>
            <a:pPr marL="0" indent="0" fontAlgn="base">
              <a:buNone/>
            </a:pPr>
            <a:endParaRPr lang="en-US" b="1" dirty="0"/>
          </a:p>
        </p:txBody>
      </p:sp>
      <p:sp>
        <p:nvSpPr>
          <p:cNvPr id="2" name="Title 1">
            <a:extLst>
              <a:ext uri="{FF2B5EF4-FFF2-40B4-BE49-F238E27FC236}">
                <a16:creationId xmlns:a16="http://schemas.microsoft.com/office/drawing/2014/main" id="{11A97137-E520-4657-9416-D39226ED619C}"/>
              </a:ext>
            </a:extLst>
          </p:cNvPr>
          <p:cNvSpPr>
            <a:spLocks noGrp="1"/>
          </p:cNvSpPr>
          <p:nvPr>
            <p:ph type="title"/>
          </p:nvPr>
        </p:nvSpPr>
        <p:spPr>
          <a:xfrm>
            <a:off x="609600" y="365125"/>
            <a:ext cx="10744200" cy="1325563"/>
          </a:xfrm>
        </p:spPr>
        <p:txBody>
          <a:bodyPr/>
          <a:lstStyle/>
          <a:p>
            <a:r>
              <a:rPr lang="en-US" dirty="0"/>
              <a:t>Following This Event…</a:t>
            </a:r>
          </a:p>
        </p:txBody>
      </p:sp>
      <p:sp>
        <p:nvSpPr>
          <p:cNvPr id="13" name="Text Placeholder 4">
            <a:extLst>
              <a:ext uri="{FF2B5EF4-FFF2-40B4-BE49-F238E27FC236}">
                <a16:creationId xmlns:a16="http://schemas.microsoft.com/office/drawing/2014/main" id="{018238C6-8713-4633-8C7B-603314193661}"/>
              </a:ext>
            </a:extLst>
          </p:cNvPr>
          <p:cNvSpPr txBox="1">
            <a:spLocks/>
          </p:cNvSpPr>
          <p:nvPr/>
        </p:nvSpPr>
        <p:spPr>
          <a:xfrm>
            <a:off x="2194560" y="3950894"/>
            <a:ext cx="3046034" cy="1359047"/>
          </a:xfrm>
          <a:prstGeom prst="rect">
            <a:avLst/>
          </a:prstGeom>
        </p:spPr>
        <p:txBody>
          <a:bodyPr numCol="1"/>
          <a:lstStyle>
            <a:lvl1pPr marL="228600" indent="-228600" algn="l" defTabSz="914400" rtl="0" eaLnBrk="1" latinLnBrk="0" hangingPunct="1">
              <a:lnSpc>
                <a:spcPct val="9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r>
              <a:rPr lang="en-US" b="1" dirty="0"/>
              <a:t>Please engage with our exit survey!</a:t>
            </a:r>
          </a:p>
          <a:p>
            <a:pPr marL="0" indent="0" fontAlgn="base">
              <a:buFont typeface="Wingdings" charset="2"/>
              <a:buNone/>
            </a:pPr>
            <a:endParaRPr lang="en-US" b="1" dirty="0"/>
          </a:p>
        </p:txBody>
      </p:sp>
      <p:sp>
        <p:nvSpPr>
          <p:cNvPr id="15" name="Text Placeholder 4">
            <a:extLst>
              <a:ext uri="{FF2B5EF4-FFF2-40B4-BE49-F238E27FC236}">
                <a16:creationId xmlns:a16="http://schemas.microsoft.com/office/drawing/2014/main" id="{A720793D-DEA0-4BFF-9516-74D0A2FD8817}"/>
              </a:ext>
            </a:extLst>
          </p:cNvPr>
          <p:cNvSpPr txBox="1">
            <a:spLocks/>
          </p:cNvSpPr>
          <p:nvPr/>
        </p:nvSpPr>
        <p:spPr>
          <a:xfrm>
            <a:off x="8042788" y="1917700"/>
            <a:ext cx="3991896" cy="1115956"/>
          </a:xfrm>
          <a:prstGeom prst="rect">
            <a:avLst/>
          </a:prstGeom>
        </p:spPr>
        <p:txBody>
          <a:bodyPr numCol="1"/>
          <a:lstStyle>
            <a:lvl1pPr marL="228600" indent="-228600" algn="l" defTabSz="914400" rtl="0" eaLnBrk="1" latinLnBrk="0" hangingPunct="1">
              <a:lnSpc>
                <a:spcPct val="9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r>
              <a:rPr lang="en-US" b="1" dirty="0"/>
              <a:t>Second Email (3-5 Business Days)</a:t>
            </a:r>
          </a:p>
          <a:p>
            <a:pPr marL="0" indent="0" fontAlgn="base">
              <a:buNone/>
            </a:pPr>
            <a:r>
              <a:rPr lang="en-US" dirty="0"/>
              <a:t>Video Recording</a:t>
            </a:r>
          </a:p>
          <a:p>
            <a:pPr marL="0" indent="0" fontAlgn="base">
              <a:buNone/>
            </a:pPr>
            <a:r>
              <a:rPr lang="en-US" dirty="0"/>
              <a:t>Copy of slide deck</a:t>
            </a:r>
          </a:p>
          <a:p>
            <a:pPr marL="0" indent="0" fontAlgn="base">
              <a:buFont typeface="Wingdings" charset="2"/>
              <a:buNone/>
            </a:pPr>
            <a:endParaRPr lang="en-US" b="1" dirty="0"/>
          </a:p>
          <a:p>
            <a:pPr marL="0" indent="0" fontAlgn="base">
              <a:buFont typeface="Wingdings" charset="2"/>
              <a:buNone/>
            </a:pPr>
            <a:endParaRPr lang="en-US" b="1" dirty="0"/>
          </a:p>
          <a:p>
            <a:pPr marL="0" indent="0" fontAlgn="base">
              <a:buFont typeface="Wingdings" charset="2"/>
              <a:buNone/>
            </a:pPr>
            <a:endParaRPr lang="en-US" b="1" dirty="0"/>
          </a:p>
        </p:txBody>
      </p:sp>
      <p:sp>
        <p:nvSpPr>
          <p:cNvPr id="16" name="Text Placeholder 4">
            <a:extLst>
              <a:ext uri="{FF2B5EF4-FFF2-40B4-BE49-F238E27FC236}">
                <a16:creationId xmlns:a16="http://schemas.microsoft.com/office/drawing/2014/main" id="{A328D77F-FF0A-4525-8A2B-D7D4AE403671}"/>
              </a:ext>
            </a:extLst>
          </p:cNvPr>
          <p:cNvSpPr txBox="1">
            <a:spLocks/>
          </p:cNvSpPr>
          <p:nvPr/>
        </p:nvSpPr>
        <p:spPr>
          <a:xfrm>
            <a:off x="8190154" y="3950894"/>
            <a:ext cx="3775703" cy="1524747"/>
          </a:xfrm>
          <a:prstGeom prst="rect">
            <a:avLst/>
          </a:prstGeom>
        </p:spPr>
        <p:txBody>
          <a:bodyPr numCol="1"/>
          <a:lstStyle>
            <a:lvl1pPr marL="228600" indent="-228600" algn="l" defTabSz="914400" rtl="0" eaLnBrk="1" latinLnBrk="0" hangingPunct="1">
              <a:lnSpc>
                <a:spcPct val="9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r>
              <a:rPr lang="en-US" b="1" dirty="0"/>
              <a:t>Power Suite</a:t>
            </a:r>
          </a:p>
          <a:p>
            <a:pPr marL="0" indent="0" fontAlgn="base">
              <a:buNone/>
            </a:pPr>
            <a:r>
              <a:rPr lang="en-US" dirty="0">
                <a:hlinkClick r:id="rId3"/>
              </a:rPr>
              <a:t>Power Suite </a:t>
            </a:r>
            <a:r>
              <a:rPr lang="en-US" dirty="0"/>
              <a:t>is where to find past </a:t>
            </a:r>
            <a:r>
              <a:rPr lang="en-US" dirty="0" err="1"/>
              <a:t>PowerHours</a:t>
            </a:r>
            <a:r>
              <a:rPr lang="en-US" dirty="0"/>
              <a:t>, Application Manuals, Sizing Tools, Data Sheets, and more!</a:t>
            </a:r>
          </a:p>
          <a:p>
            <a:pPr marL="0" indent="0" fontAlgn="base">
              <a:buFont typeface="Wingdings" charset="2"/>
              <a:buNone/>
            </a:pPr>
            <a:endParaRPr lang="en-US" b="1" dirty="0"/>
          </a:p>
          <a:p>
            <a:pPr marL="0" indent="0" fontAlgn="base">
              <a:buFont typeface="Wingdings" charset="2"/>
              <a:buNone/>
            </a:pPr>
            <a:endParaRPr lang="en-US" b="1" dirty="0"/>
          </a:p>
          <a:p>
            <a:pPr marL="0" indent="0" fontAlgn="base">
              <a:buFont typeface="Wingdings" charset="2"/>
              <a:buNone/>
            </a:pPr>
            <a:endParaRPr lang="en-US" b="1" dirty="0"/>
          </a:p>
        </p:txBody>
      </p:sp>
      <p:grpSp>
        <p:nvGrpSpPr>
          <p:cNvPr id="23" name="Group 22">
            <a:extLst>
              <a:ext uri="{FF2B5EF4-FFF2-40B4-BE49-F238E27FC236}">
                <a16:creationId xmlns:a16="http://schemas.microsoft.com/office/drawing/2014/main" id="{58FBD08C-1EBB-431A-934F-AC72924924A0}"/>
              </a:ext>
            </a:extLst>
          </p:cNvPr>
          <p:cNvGrpSpPr/>
          <p:nvPr/>
        </p:nvGrpSpPr>
        <p:grpSpPr>
          <a:xfrm>
            <a:off x="625251" y="1460944"/>
            <a:ext cx="1359048" cy="1359048"/>
            <a:chOff x="625251" y="1460944"/>
            <a:chExt cx="1359048" cy="1359048"/>
          </a:xfrm>
        </p:grpSpPr>
        <p:pic>
          <p:nvPicPr>
            <p:cNvPr id="7" name="Graphic 6" descr="Email">
              <a:extLst>
                <a:ext uri="{FF2B5EF4-FFF2-40B4-BE49-F238E27FC236}">
                  <a16:creationId xmlns:a16="http://schemas.microsoft.com/office/drawing/2014/main" id="{210C9A41-FB7D-480B-AAA0-DADF72E322E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25251" y="1460944"/>
              <a:ext cx="1359048" cy="1359048"/>
            </a:xfrm>
            <a:prstGeom prst="rect">
              <a:avLst/>
            </a:prstGeom>
          </p:spPr>
        </p:pic>
        <p:sp>
          <p:nvSpPr>
            <p:cNvPr id="14" name="Rectangle 13">
              <a:extLst>
                <a:ext uri="{FF2B5EF4-FFF2-40B4-BE49-F238E27FC236}">
                  <a16:creationId xmlns:a16="http://schemas.microsoft.com/office/drawing/2014/main" id="{C0216C6F-1128-4F9C-AFFE-43B5D4A5097A}"/>
                </a:ext>
              </a:extLst>
            </p:cNvPr>
            <p:cNvSpPr/>
            <p:nvPr/>
          </p:nvSpPr>
          <p:spPr>
            <a:xfrm>
              <a:off x="1071716" y="1820136"/>
              <a:ext cx="471949" cy="421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Diploma roll">
              <a:extLst>
                <a:ext uri="{FF2B5EF4-FFF2-40B4-BE49-F238E27FC236}">
                  <a16:creationId xmlns:a16="http://schemas.microsoft.com/office/drawing/2014/main" id="{A32B5ED8-E198-44B4-8741-7018A72B858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95643" y="1713855"/>
              <a:ext cx="616390" cy="616390"/>
            </a:xfrm>
            <a:prstGeom prst="rect">
              <a:avLst/>
            </a:prstGeom>
          </p:spPr>
        </p:pic>
      </p:grpSp>
      <p:grpSp>
        <p:nvGrpSpPr>
          <p:cNvPr id="22" name="Group 21">
            <a:extLst>
              <a:ext uri="{FF2B5EF4-FFF2-40B4-BE49-F238E27FC236}">
                <a16:creationId xmlns:a16="http://schemas.microsoft.com/office/drawing/2014/main" id="{0A920C92-EC2E-4D5F-A87F-705E06E67B26}"/>
              </a:ext>
            </a:extLst>
          </p:cNvPr>
          <p:cNvGrpSpPr/>
          <p:nvPr/>
        </p:nvGrpSpPr>
        <p:grpSpPr>
          <a:xfrm>
            <a:off x="6505217" y="1460944"/>
            <a:ext cx="1359048" cy="1359048"/>
            <a:chOff x="7213139" y="779557"/>
            <a:chExt cx="1359048" cy="1359048"/>
          </a:xfrm>
        </p:grpSpPr>
        <p:pic>
          <p:nvPicPr>
            <p:cNvPr id="19" name="Graphic 18" descr="Email">
              <a:extLst>
                <a:ext uri="{FF2B5EF4-FFF2-40B4-BE49-F238E27FC236}">
                  <a16:creationId xmlns:a16="http://schemas.microsoft.com/office/drawing/2014/main" id="{E8E9B9CC-516C-49C0-AF08-3340E18A86A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213139" y="779557"/>
              <a:ext cx="1359048" cy="1359048"/>
            </a:xfrm>
            <a:prstGeom prst="rect">
              <a:avLst/>
            </a:prstGeom>
          </p:spPr>
        </p:pic>
        <p:sp>
          <p:nvSpPr>
            <p:cNvPr id="20" name="Rectangle 19">
              <a:extLst>
                <a:ext uri="{FF2B5EF4-FFF2-40B4-BE49-F238E27FC236}">
                  <a16:creationId xmlns:a16="http://schemas.microsoft.com/office/drawing/2014/main" id="{6F6D71BB-8815-4D3E-A5BA-161B1DACAB16}"/>
                </a:ext>
              </a:extLst>
            </p:cNvPr>
            <p:cNvSpPr/>
            <p:nvPr/>
          </p:nvSpPr>
          <p:spPr>
            <a:xfrm>
              <a:off x="7659604" y="1138749"/>
              <a:ext cx="471949" cy="421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Presentation with media">
              <a:extLst>
                <a:ext uri="{FF2B5EF4-FFF2-40B4-BE49-F238E27FC236}">
                  <a16:creationId xmlns:a16="http://schemas.microsoft.com/office/drawing/2014/main" id="{C4B5D078-09A4-4660-B65E-FB227174543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578424" y="1028275"/>
              <a:ext cx="628478" cy="628478"/>
            </a:xfrm>
            <a:prstGeom prst="rect">
              <a:avLst/>
            </a:prstGeom>
          </p:spPr>
        </p:pic>
      </p:grpSp>
      <p:sp>
        <p:nvSpPr>
          <p:cNvPr id="24" name="Rectangle 23">
            <a:extLst>
              <a:ext uri="{FF2B5EF4-FFF2-40B4-BE49-F238E27FC236}">
                <a16:creationId xmlns:a16="http://schemas.microsoft.com/office/drawing/2014/main" id="{AF2CEC02-0613-462F-B933-43752724B638}"/>
              </a:ext>
            </a:extLst>
          </p:cNvPr>
          <p:cNvSpPr/>
          <p:nvPr/>
        </p:nvSpPr>
        <p:spPr>
          <a:xfrm>
            <a:off x="2718816" y="6109596"/>
            <a:ext cx="6096000" cy="646331"/>
          </a:xfrm>
          <a:prstGeom prst="rect">
            <a:avLst/>
          </a:prstGeom>
        </p:spPr>
        <p:txBody>
          <a:bodyPr>
            <a:spAutoFit/>
          </a:bodyPr>
          <a:lstStyle/>
          <a:p>
            <a:r>
              <a:rPr lang="en-US" dirty="0">
                <a:cs typeface="Arial"/>
              </a:rPr>
              <a:t>Please contact us if you have any questions related to the PowerHour webinar (</a:t>
            </a:r>
            <a:r>
              <a:rPr lang="en-US" dirty="0">
                <a:cs typeface="Arial"/>
                <a:hlinkClick r:id="rId10"/>
              </a:rPr>
              <a:t>PowerGenChannel@cummins.com</a:t>
            </a:r>
            <a:r>
              <a:rPr lang="en-US" dirty="0">
                <a:cs typeface="Arial"/>
              </a:rPr>
              <a:t>) </a:t>
            </a:r>
            <a:endParaRPr lang="en-US" dirty="0"/>
          </a:p>
        </p:txBody>
      </p:sp>
      <p:grpSp>
        <p:nvGrpSpPr>
          <p:cNvPr id="29" name="Group 28">
            <a:extLst>
              <a:ext uri="{FF2B5EF4-FFF2-40B4-BE49-F238E27FC236}">
                <a16:creationId xmlns:a16="http://schemas.microsoft.com/office/drawing/2014/main" id="{459CD6E7-D7E7-488E-91DF-F08650EA3CCA}"/>
              </a:ext>
            </a:extLst>
          </p:cNvPr>
          <p:cNvGrpSpPr/>
          <p:nvPr/>
        </p:nvGrpSpPr>
        <p:grpSpPr>
          <a:xfrm>
            <a:off x="625251" y="3785097"/>
            <a:ext cx="1359048" cy="1359048"/>
            <a:chOff x="635084" y="3935332"/>
            <a:chExt cx="1359048" cy="1359048"/>
          </a:xfrm>
        </p:grpSpPr>
        <p:pic>
          <p:nvPicPr>
            <p:cNvPr id="26" name="Graphic 25" descr="Clipboard">
              <a:extLst>
                <a:ext uri="{FF2B5EF4-FFF2-40B4-BE49-F238E27FC236}">
                  <a16:creationId xmlns:a16="http://schemas.microsoft.com/office/drawing/2014/main" id="{2CAD9E55-FEEB-442B-93D6-09113C62BD6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35084" y="3935332"/>
              <a:ext cx="1359048" cy="1359048"/>
            </a:xfrm>
            <a:prstGeom prst="rect">
              <a:avLst/>
            </a:prstGeom>
          </p:spPr>
        </p:pic>
        <p:pic>
          <p:nvPicPr>
            <p:cNvPr id="28" name="Graphic 27" descr="Thought bubble">
              <a:extLst>
                <a:ext uri="{FF2B5EF4-FFF2-40B4-BE49-F238E27FC236}">
                  <a16:creationId xmlns:a16="http://schemas.microsoft.com/office/drawing/2014/main" id="{45A78083-9CF3-440F-9E93-16CCC41A996F}"/>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0865" y="4338401"/>
              <a:ext cx="610833" cy="610833"/>
            </a:xfrm>
            <a:prstGeom prst="rect">
              <a:avLst/>
            </a:prstGeom>
          </p:spPr>
        </p:pic>
      </p:grpSp>
      <p:pic>
        <p:nvPicPr>
          <p:cNvPr id="30" name="Graphic 29" descr="Internet">
            <a:extLst>
              <a:ext uri="{FF2B5EF4-FFF2-40B4-BE49-F238E27FC236}">
                <a16:creationId xmlns:a16="http://schemas.microsoft.com/office/drawing/2014/main" id="{4FAD5E72-E3C7-4B9F-8D8C-9CBDE2882BC8}"/>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505217" y="3785097"/>
            <a:ext cx="1359048" cy="1359048"/>
          </a:xfrm>
          <a:prstGeom prst="rect">
            <a:avLst/>
          </a:prstGeom>
        </p:spPr>
      </p:pic>
    </p:spTree>
    <p:extLst>
      <p:ext uri="{BB962C8B-B14F-4D97-AF65-F5344CB8AC3E}">
        <p14:creationId xmlns:p14="http://schemas.microsoft.com/office/powerpoint/2010/main" val="15364753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D46A9C3-EFDA-43D5-879C-C97DD0123B70}"/>
              </a:ext>
            </a:extLst>
          </p:cNvPr>
          <p:cNvSpPr>
            <a:spLocks noGrp="1"/>
          </p:cNvSpPr>
          <p:nvPr>
            <p:ph type="body" sz="quarter" idx="11"/>
          </p:nvPr>
        </p:nvSpPr>
        <p:spPr>
          <a:xfrm>
            <a:off x="2194560" y="1917700"/>
            <a:ext cx="3182783" cy="1115956"/>
          </a:xfrm>
        </p:spPr>
        <p:txBody>
          <a:bodyPr numCol="1"/>
          <a:lstStyle/>
          <a:p>
            <a:pPr marL="0" indent="0" fontAlgn="base">
              <a:buNone/>
            </a:pPr>
            <a:r>
              <a:rPr lang="en-US" b="1" dirty="0"/>
              <a:t>Cummins White Papers</a:t>
            </a:r>
            <a:r>
              <a:rPr lang="en-US" dirty="0"/>
              <a:t>​</a:t>
            </a:r>
          </a:p>
          <a:p>
            <a:pPr marL="0" indent="0" fontAlgn="base">
              <a:buNone/>
            </a:pPr>
            <a:r>
              <a:rPr lang="en-US" dirty="0">
                <a:hlinkClick r:id="rId3"/>
              </a:rPr>
              <a:t>Click here</a:t>
            </a:r>
            <a:r>
              <a:rPr lang="en-US" dirty="0"/>
              <a:t> to subscribe!</a:t>
            </a:r>
          </a:p>
          <a:p>
            <a:pPr marL="0" indent="0" fontAlgn="base">
              <a:buNone/>
            </a:pPr>
            <a:endParaRPr lang="en-US" b="1" dirty="0"/>
          </a:p>
          <a:p>
            <a:pPr marL="0" indent="0" fontAlgn="base">
              <a:buNone/>
            </a:pPr>
            <a:endParaRPr lang="en-US" b="1" dirty="0"/>
          </a:p>
          <a:p>
            <a:pPr marL="0" indent="0" fontAlgn="base">
              <a:buNone/>
            </a:pPr>
            <a:endParaRPr lang="en-US" b="1" dirty="0"/>
          </a:p>
        </p:txBody>
      </p:sp>
      <p:sp>
        <p:nvSpPr>
          <p:cNvPr id="2" name="Title 1">
            <a:extLst>
              <a:ext uri="{FF2B5EF4-FFF2-40B4-BE49-F238E27FC236}">
                <a16:creationId xmlns:a16="http://schemas.microsoft.com/office/drawing/2014/main" id="{11A97137-E520-4657-9416-D39226ED619C}"/>
              </a:ext>
            </a:extLst>
          </p:cNvPr>
          <p:cNvSpPr>
            <a:spLocks noGrp="1"/>
          </p:cNvSpPr>
          <p:nvPr>
            <p:ph type="title"/>
          </p:nvPr>
        </p:nvSpPr>
        <p:spPr/>
        <p:txBody>
          <a:bodyPr/>
          <a:lstStyle/>
          <a:p>
            <a:r>
              <a:rPr lang="en-US" dirty="0"/>
              <a:t>More From Cummins!</a:t>
            </a:r>
          </a:p>
        </p:txBody>
      </p:sp>
      <p:pic>
        <p:nvPicPr>
          <p:cNvPr id="4" name="Graphic 3" descr="Document">
            <a:extLst>
              <a:ext uri="{FF2B5EF4-FFF2-40B4-BE49-F238E27FC236}">
                <a16:creationId xmlns:a16="http://schemas.microsoft.com/office/drawing/2014/main" id="{76D26073-1497-4010-B63F-C710F36990E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600" y="1817296"/>
            <a:ext cx="1359049" cy="1359049"/>
          </a:xfrm>
          <a:prstGeom prst="rect">
            <a:avLst/>
          </a:prstGeom>
        </p:spPr>
      </p:pic>
      <p:pic>
        <p:nvPicPr>
          <p:cNvPr id="8" name="Graphic 7" descr="Internet">
            <a:extLst>
              <a:ext uri="{FF2B5EF4-FFF2-40B4-BE49-F238E27FC236}">
                <a16:creationId xmlns:a16="http://schemas.microsoft.com/office/drawing/2014/main" id="{6514ABF9-B0FB-417E-93DD-B84780A444A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6046" y="3401411"/>
            <a:ext cx="1359048" cy="1359048"/>
          </a:xfrm>
          <a:prstGeom prst="rect">
            <a:avLst/>
          </a:prstGeom>
        </p:spPr>
      </p:pic>
      <p:pic>
        <p:nvPicPr>
          <p:cNvPr id="10" name="Graphic 9" descr="Headphones">
            <a:extLst>
              <a:ext uri="{FF2B5EF4-FFF2-40B4-BE49-F238E27FC236}">
                <a16:creationId xmlns:a16="http://schemas.microsoft.com/office/drawing/2014/main" id="{2C5EEC05-FF01-4641-9831-C0270087A49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295241" y="1820136"/>
            <a:ext cx="1359048" cy="1359048"/>
          </a:xfrm>
          <a:prstGeom prst="rect">
            <a:avLst/>
          </a:prstGeom>
        </p:spPr>
      </p:pic>
      <p:pic>
        <p:nvPicPr>
          <p:cNvPr id="11" name="Picture 10">
            <a:extLst>
              <a:ext uri="{FF2B5EF4-FFF2-40B4-BE49-F238E27FC236}">
                <a16:creationId xmlns:a16="http://schemas.microsoft.com/office/drawing/2014/main" id="{2A9CD6F3-A55C-4485-A922-EE4658CD9F8E}"/>
              </a:ext>
            </a:extLst>
          </p:cNvPr>
          <p:cNvPicPr>
            <a:picLocks noChangeAspect="1"/>
          </p:cNvPicPr>
          <p:nvPr/>
        </p:nvPicPr>
        <p:blipFill>
          <a:blip r:embed="rId10"/>
          <a:stretch>
            <a:fillRect/>
          </a:stretch>
        </p:blipFill>
        <p:spPr>
          <a:xfrm>
            <a:off x="5896760" y="3148755"/>
            <a:ext cx="2430780" cy="2430780"/>
          </a:xfrm>
          <a:prstGeom prst="rect">
            <a:avLst/>
          </a:prstGeom>
        </p:spPr>
      </p:pic>
      <p:sp>
        <p:nvSpPr>
          <p:cNvPr id="13" name="Text Placeholder 4">
            <a:extLst>
              <a:ext uri="{FF2B5EF4-FFF2-40B4-BE49-F238E27FC236}">
                <a16:creationId xmlns:a16="http://schemas.microsoft.com/office/drawing/2014/main" id="{018238C6-8713-4633-8C7B-603314193661}"/>
              </a:ext>
            </a:extLst>
          </p:cNvPr>
          <p:cNvSpPr txBox="1">
            <a:spLocks/>
          </p:cNvSpPr>
          <p:nvPr/>
        </p:nvSpPr>
        <p:spPr>
          <a:xfrm>
            <a:off x="2221006" y="3670650"/>
            <a:ext cx="3786692" cy="1115956"/>
          </a:xfrm>
          <a:prstGeom prst="rect">
            <a:avLst/>
          </a:prstGeom>
        </p:spPr>
        <p:txBody>
          <a:bodyPr numCol="1"/>
          <a:lstStyle>
            <a:lvl1pPr marL="228600" indent="-228600" algn="l" defTabSz="914400" rtl="0" eaLnBrk="1" latinLnBrk="0" hangingPunct="1">
              <a:lnSpc>
                <a:spcPct val="9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r>
              <a:rPr lang="en-US" b="1" dirty="0"/>
              <a:t>Cummins On-Demand Webinars</a:t>
            </a:r>
            <a:r>
              <a:rPr lang="en-US" dirty="0"/>
              <a:t>​</a:t>
            </a:r>
          </a:p>
          <a:p>
            <a:pPr marL="0" indent="0" fontAlgn="base">
              <a:buNone/>
            </a:pPr>
            <a:r>
              <a:rPr lang="en-US" dirty="0">
                <a:hlinkClick r:id="rId11"/>
              </a:rPr>
              <a:t>Click here</a:t>
            </a:r>
            <a:r>
              <a:rPr lang="en-US" dirty="0"/>
              <a:t> for our full webinar library!</a:t>
            </a:r>
          </a:p>
          <a:p>
            <a:pPr marL="0" indent="0" fontAlgn="base">
              <a:buNone/>
            </a:pPr>
            <a:r>
              <a:rPr lang="en-US" dirty="0">
                <a:hlinkClick r:id="rId12"/>
              </a:rPr>
              <a:t>Click here</a:t>
            </a:r>
            <a:r>
              <a:rPr lang="en-US" dirty="0"/>
              <a:t> to subscribe!</a:t>
            </a:r>
          </a:p>
          <a:p>
            <a:pPr marL="0" indent="0" fontAlgn="base">
              <a:buFont typeface="Wingdings" charset="2"/>
              <a:buNone/>
            </a:pPr>
            <a:endParaRPr lang="en-US" b="1" dirty="0"/>
          </a:p>
          <a:p>
            <a:pPr marL="0" indent="0" fontAlgn="base">
              <a:buFont typeface="Wingdings" charset="2"/>
              <a:buNone/>
            </a:pPr>
            <a:endParaRPr lang="en-US" b="1" dirty="0"/>
          </a:p>
          <a:p>
            <a:pPr marL="0" indent="0" fontAlgn="base">
              <a:buFont typeface="Wingdings" charset="2"/>
              <a:buNone/>
            </a:pPr>
            <a:endParaRPr lang="en-US" b="1" dirty="0"/>
          </a:p>
        </p:txBody>
      </p:sp>
      <p:sp>
        <p:nvSpPr>
          <p:cNvPr id="15" name="Text Placeholder 4">
            <a:extLst>
              <a:ext uri="{FF2B5EF4-FFF2-40B4-BE49-F238E27FC236}">
                <a16:creationId xmlns:a16="http://schemas.microsoft.com/office/drawing/2014/main" id="{A720793D-DEA0-4BFF-9516-74D0A2FD8817}"/>
              </a:ext>
            </a:extLst>
          </p:cNvPr>
          <p:cNvSpPr txBox="1">
            <a:spLocks/>
          </p:cNvSpPr>
          <p:nvPr/>
        </p:nvSpPr>
        <p:spPr>
          <a:xfrm>
            <a:off x="8190155" y="1917700"/>
            <a:ext cx="3614570" cy="1115956"/>
          </a:xfrm>
          <a:prstGeom prst="rect">
            <a:avLst/>
          </a:prstGeom>
        </p:spPr>
        <p:txBody>
          <a:bodyPr numCol="1"/>
          <a:lstStyle>
            <a:lvl1pPr marL="228600" indent="-228600" algn="l" defTabSz="914400" rtl="0" eaLnBrk="1" latinLnBrk="0" hangingPunct="1">
              <a:lnSpc>
                <a:spcPct val="9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r>
              <a:rPr lang="en-US" b="1" dirty="0"/>
              <a:t>Brightest Bulbs Podcast</a:t>
            </a:r>
          </a:p>
          <a:p>
            <a:pPr marL="0" indent="0" fontAlgn="base">
              <a:buNone/>
            </a:pPr>
            <a:r>
              <a:rPr lang="en-US" dirty="0">
                <a:hlinkClick r:id="rId13"/>
              </a:rPr>
              <a:t>Click here</a:t>
            </a:r>
            <a:r>
              <a:rPr lang="en-US" dirty="0"/>
              <a:t> to hear about the latest innovations in energy and power!</a:t>
            </a:r>
            <a:endParaRPr lang="en-US" b="1" dirty="0"/>
          </a:p>
          <a:p>
            <a:pPr marL="0" indent="0" fontAlgn="base">
              <a:buFont typeface="Wingdings" charset="2"/>
              <a:buNone/>
            </a:pPr>
            <a:endParaRPr lang="en-US" b="1" dirty="0"/>
          </a:p>
          <a:p>
            <a:pPr marL="0" indent="0" fontAlgn="base">
              <a:buFont typeface="Wingdings" charset="2"/>
              <a:buNone/>
            </a:pPr>
            <a:endParaRPr lang="en-US" b="1" dirty="0"/>
          </a:p>
          <a:p>
            <a:pPr marL="0" indent="0" fontAlgn="base">
              <a:buFont typeface="Wingdings" charset="2"/>
              <a:buNone/>
            </a:pPr>
            <a:endParaRPr lang="en-US" b="1" dirty="0"/>
          </a:p>
        </p:txBody>
      </p:sp>
      <p:sp>
        <p:nvSpPr>
          <p:cNvPr id="16" name="Text Placeholder 4">
            <a:extLst>
              <a:ext uri="{FF2B5EF4-FFF2-40B4-BE49-F238E27FC236}">
                <a16:creationId xmlns:a16="http://schemas.microsoft.com/office/drawing/2014/main" id="{A328D77F-FF0A-4525-8A2B-D7D4AE403671}"/>
              </a:ext>
            </a:extLst>
          </p:cNvPr>
          <p:cNvSpPr txBox="1">
            <a:spLocks/>
          </p:cNvSpPr>
          <p:nvPr/>
        </p:nvSpPr>
        <p:spPr>
          <a:xfrm>
            <a:off x="8216601" y="3670649"/>
            <a:ext cx="3475290" cy="1524747"/>
          </a:xfrm>
          <a:prstGeom prst="rect">
            <a:avLst/>
          </a:prstGeom>
        </p:spPr>
        <p:txBody>
          <a:bodyPr numCol="1"/>
          <a:lstStyle>
            <a:lvl1pPr marL="228600" indent="-228600" algn="l" defTabSz="914400" rtl="0" eaLnBrk="1" latinLnBrk="0" hangingPunct="1">
              <a:lnSpc>
                <a:spcPct val="90000"/>
              </a:lnSpc>
              <a:spcBef>
                <a:spcPts val="1000"/>
              </a:spcBef>
              <a:buFont typeface="Wingdings" charset="2"/>
              <a:buChar char="§"/>
              <a:defRPr sz="1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LucidaGrande" charset="0"/>
              <a:buChar char="-"/>
              <a:defRPr sz="18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SzPct val="80000"/>
              <a:buFont typeface="Courier New" charset="0"/>
              <a:buChar char="o"/>
              <a:defRPr sz="14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r>
              <a:rPr lang="en-US" b="1" dirty="0"/>
              <a:t>New Transfer Switch Product</a:t>
            </a:r>
          </a:p>
          <a:p>
            <a:pPr marL="0" indent="0" fontAlgn="base">
              <a:buNone/>
            </a:pPr>
            <a:r>
              <a:rPr lang="en-US" dirty="0"/>
              <a:t>Your Strongest Link to Reliable Power is Now Here! Learn more about the </a:t>
            </a:r>
            <a:r>
              <a:rPr lang="en-US" dirty="0" err="1"/>
              <a:t>PowerCommand</a:t>
            </a:r>
            <a:r>
              <a:rPr lang="en-US" dirty="0"/>
              <a:t>®   X-Series Transfer Switch </a:t>
            </a:r>
            <a:r>
              <a:rPr lang="en-US" dirty="0">
                <a:hlinkClick r:id="rId14"/>
              </a:rPr>
              <a:t>here</a:t>
            </a:r>
            <a:r>
              <a:rPr lang="en-US" dirty="0"/>
              <a:t>!</a:t>
            </a:r>
          </a:p>
          <a:p>
            <a:pPr marL="0" indent="0" fontAlgn="base">
              <a:buFont typeface="Wingdings" charset="2"/>
              <a:buNone/>
            </a:pPr>
            <a:endParaRPr lang="en-US" b="1" dirty="0"/>
          </a:p>
          <a:p>
            <a:pPr marL="0" indent="0" fontAlgn="base">
              <a:buFont typeface="Wingdings" charset="2"/>
              <a:buNone/>
            </a:pPr>
            <a:endParaRPr lang="en-US" b="1" dirty="0"/>
          </a:p>
          <a:p>
            <a:pPr marL="0" indent="0" fontAlgn="base">
              <a:buFont typeface="Wingdings" charset="2"/>
              <a:buNone/>
            </a:pPr>
            <a:endParaRPr lang="en-US" b="1" dirty="0"/>
          </a:p>
        </p:txBody>
      </p:sp>
      <p:pic>
        <p:nvPicPr>
          <p:cNvPr id="7" name="Graphic 6" descr="Daily calendar">
            <a:extLst>
              <a:ext uri="{FF2B5EF4-FFF2-40B4-BE49-F238E27FC236}">
                <a16:creationId xmlns:a16="http://schemas.microsoft.com/office/drawing/2014/main" id="{C47D12B7-CD0B-45E2-9181-76F5904032B1}"/>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09600" y="5228978"/>
            <a:ext cx="1334874" cy="1334874"/>
          </a:xfrm>
          <a:prstGeom prst="rect">
            <a:avLst/>
          </a:prstGeom>
        </p:spPr>
      </p:pic>
      <p:sp>
        <p:nvSpPr>
          <p:cNvPr id="9" name="Rectangle 8">
            <a:extLst>
              <a:ext uri="{FF2B5EF4-FFF2-40B4-BE49-F238E27FC236}">
                <a16:creationId xmlns:a16="http://schemas.microsoft.com/office/drawing/2014/main" id="{CAD544A3-4BE2-4C43-B30F-474D2A54EC59}"/>
              </a:ext>
            </a:extLst>
          </p:cNvPr>
          <p:cNvSpPr/>
          <p:nvPr/>
        </p:nvSpPr>
        <p:spPr>
          <a:xfrm>
            <a:off x="2169452" y="5509223"/>
            <a:ext cx="7401724" cy="646331"/>
          </a:xfrm>
          <a:prstGeom prst="rect">
            <a:avLst/>
          </a:prstGeom>
        </p:spPr>
        <p:txBody>
          <a:bodyPr wrap="square">
            <a:spAutoFit/>
          </a:bodyPr>
          <a:lstStyle/>
          <a:p>
            <a:r>
              <a:rPr lang="en-US" b="1" dirty="0">
                <a:latin typeface="+mj-lt"/>
              </a:rPr>
              <a:t>Upcoming Live PowerHour:</a:t>
            </a:r>
          </a:p>
          <a:p>
            <a:r>
              <a:rPr lang="en-US" dirty="0">
                <a:cs typeface="Arial"/>
              </a:rPr>
              <a:t>04/28/2022</a:t>
            </a:r>
            <a:r>
              <a:rPr lang="en-US" b="1" dirty="0">
                <a:cs typeface="Arial"/>
              </a:rPr>
              <a:t> </a:t>
            </a:r>
            <a:r>
              <a:rPr lang="en-US" dirty="0">
                <a:cs typeface="Arial"/>
              </a:rPr>
              <a:t>–</a:t>
            </a:r>
            <a:r>
              <a:rPr lang="en-US" b="1" dirty="0">
                <a:cs typeface="Arial"/>
              </a:rPr>
              <a:t> </a:t>
            </a:r>
            <a:r>
              <a:rPr lang="en-US" dirty="0">
                <a:cs typeface="Arial"/>
              </a:rPr>
              <a:t>Transfer</a:t>
            </a:r>
            <a:r>
              <a:rPr lang="en-US" b="1" dirty="0">
                <a:cs typeface="Arial"/>
              </a:rPr>
              <a:t> </a:t>
            </a:r>
            <a:r>
              <a:rPr lang="en-US" dirty="0">
                <a:cs typeface="Arial"/>
              </a:rPr>
              <a:t>Switches Features and Functions</a:t>
            </a:r>
          </a:p>
        </p:txBody>
      </p:sp>
    </p:spTree>
    <p:extLst>
      <p:ext uri="{BB962C8B-B14F-4D97-AF65-F5344CB8AC3E}">
        <p14:creationId xmlns:p14="http://schemas.microsoft.com/office/powerpoint/2010/main" val="282881948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2DE60D-7A39-42D6-BF3A-31B5B69858A1}"/>
              </a:ext>
            </a:extLst>
          </p:cNvPr>
          <p:cNvPicPr>
            <a:picLocks noChangeAspect="1"/>
          </p:cNvPicPr>
          <p:nvPr/>
        </p:nvPicPr>
        <p:blipFill>
          <a:blip r:embed="rId3"/>
          <a:stretch>
            <a:fillRect/>
          </a:stretch>
        </p:blipFill>
        <p:spPr>
          <a:xfrm>
            <a:off x="-6905" y="0"/>
            <a:ext cx="12207783" cy="6866878"/>
          </a:xfrm>
          <a:prstGeom prst="rect">
            <a:avLst/>
          </a:prstGeom>
        </p:spPr>
      </p:pic>
    </p:spTree>
    <p:extLst>
      <p:ext uri="{BB962C8B-B14F-4D97-AF65-F5344CB8AC3E}">
        <p14:creationId xmlns:p14="http://schemas.microsoft.com/office/powerpoint/2010/main" val="14084499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r="75666"/>
          <a:stretch/>
        </p:blipFill>
        <p:spPr>
          <a:xfrm>
            <a:off x="5128683" y="2628900"/>
            <a:ext cx="1780117" cy="1600200"/>
          </a:xfrm>
          <a:prstGeom prst="rect">
            <a:avLst/>
          </a:prstGeom>
        </p:spPr>
      </p:pic>
    </p:spTree>
    <p:extLst>
      <p:ext uri="{BB962C8B-B14F-4D97-AF65-F5344CB8AC3E}">
        <p14:creationId xmlns:p14="http://schemas.microsoft.com/office/powerpoint/2010/main" val="25983967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b="1" dirty="0">
                <a:latin typeface="Arial" panose="020B0604020202020204" pitchFamily="34" charset="0"/>
                <a:cs typeface="Arial" panose="020B0604020202020204" pitchFamily="34" charset="0"/>
              </a:rPr>
              <a:t>Course Objectives</a:t>
            </a:r>
          </a:p>
        </p:txBody>
      </p:sp>
      <p:sp>
        <p:nvSpPr>
          <p:cNvPr id="7" name="Text Placeholder 6"/>
          <p:cNvSpPr>
            <a:spLocks noGrp="1"/>
          </p:cNvSpPr>
          <p:nvPr>
            <p:ph type="body" sz="quarter" idx="11"/>
          </p:nvPr>
        </p:nvSpPr>
        <p:spPr/>
        <p:txBody>
          <a:bodyPr lIns="91440" tIns="45720" rIns="91440" bIns="45720" anchor="t">
            <a:normAutofit/>
          </a:bodyPr>
          <a:lstStyle/>
          <a:p>
            <a:r>
              <a:rPr lang="en-US" sz="2000" b="1" dirty="0">
                <a:latin typeface="Arial" panose="020B0604020202020204" pitchFamily="34" charset="0"/>
                <a:cs typeface="Arial" panose="020B0604020202020204" pitchFamily="34" charset="0"/>
              </a:rPr>
              <a:t>Healthcare Power System Installations and Case Studies: </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As the number of healthcare facilities in North America continue to grow, so does the need for emergency power supply systems to back up those facilities. Further, the wide variety of healthcare facilities can make for a seemingly dauting task of requirements management. This presentation will cover those key installation requirements and common codes and standards while also discussing several unique healthcare application installations. </a:t>
            </a:r>
          </a:p>
          <a:p>
            <a:r>
              <a:rPr lang="en-US" sz="2000" b="1" dirty="0">
                <a:latin typeface="Arial" panose="020B0604020202020204" pitchFamily="34" charset="0"/>
                <a:cs typeface="Arial" panose="020B0604020202020204" pitchFamily="34" charset="0"/>
              </a:rPr>
              <a:t>After completing this course, participants will be able to:</a:t>
            </a:r>
            <a:endParaRPr lang="en-US" sz="2000" dirty="0">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Describe the common codes and standards associated with healthcare applications </a:t>
            </a:r>
          </a:p>
          <a:p>
            <a:pPr marL="342900" lvl="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Identify key design attributes along with the service and maintenance requirements for a healthcare power system. </a:t>
            </a:r>
          </a:p>
          <a:p>
            <a:pPr marL="342900" lvl="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Recognize the challenges impacting healthcare power systems and find solutions via case studies. </a:t>
            </a: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latin typeface="Arial"/>
              <a:cs typeface="Arial"/>
            </a:endParaRPr>
          </a:p>
          <a:p>
            <a:pPr marL="285750" indent="-285750">
              <a:buFont typeface="Arial" panose="020B0604020202020204" pitchFamily="34" charset="0"/>
              <a:buChar char="•"/>
            </a:pPr>
            <a:endParaRPr lang="en-US" sz="2000" dirty="0">
              <a:latin typeface="Arial"/>
              <a:cs typeface="Arial"/>
            </a:endParaRPr>
          </a:p>
        </p:txBody>
      </p:sp>
    </p:spTree>
    <p:extLst>
      <p:ext uri="{BB962C8B-B14F-4D97-AF65-F5344CB8AC3E}">
        <p14:creationId xmlns:p14="http://schemas.microsoft.com/office/powerpoint/2010/main" val="24025667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95D72C9-8BEA-4FFE-9F38-7827C83E7201}"/>
              </a:ext>
            </a:extLst>
          </p:cNvPr>
          <p:cNvSpPr txBox="1"/>
          <p:nvPr/>
        </p:nvSpPr>
        <p:spPr>
          <a:xfrm>
            <a:off x="1524000" y="-1149176"/>
            <a:ext cx="9144000" cy="9156353"/>
          </a:xfrm>
          <a:prstGeom prst="rect">
            <a:avLst/>
          </a:prstGeom>
          <a:noFill/>
        </p:spPr>
        <p:txBody>
          <a:bodyPr wrap="square" lIns="0" tIns="0" rIns="0" bIns="0" rtlCol="0" anchor="ctr" anchorCtr="0">
            <a:spAutoFit/>
          </a:bodyPr>
          <a:lstStyle/>
          <a:p>
            <a:pPr algn="ctr"/>
            <a:r>
              <a:rPr lang="en-US" sz="59500" b="1" dirty="0">
                <a:solidFill>
                  <a:srgbClr val="66FF99">
                    <a:alpha val="50000"/>
                  </a:srgbClr>
                </a:solidFill>
                <a:latin typeface="Arial" panose="020B0604020202020204" pitchFamily="34" charset="0"/>
                <a:cs typeface="Arial" panose="020B0604020202020204" pitchFamily="34" charset="0"/>
                <a:sym typeface="Wingdings" panose="05000000000000000000" pitchFamily="2" charset="2"/>
              </a:rPr>
              <a:t>?</a:t>
            </a:r>
            <a:endParaRPr lang="en-US" sz="59500" b="1" dirty="0">
              <a:solidFill>
                <a:srgbClr val="66FF99">
                  <a:alpha val="50000"/>
                </a:srgbClr>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890DBAD1-5622-44B7-BA8D-2767473BD09A}"/>
              </a:ext>
            </a:extLst>
          </p:cNvPr>
          <p:cNvSpPr>
            <a:spLocks noGrp="1"/>
          </p:cNvSpPr>
          <p:nvPr>
            <p:ph type="body" sz="quarter" idx="11"/>
          </p:nvPr>
        </p:nvSpPr>
        <p:spPr/>
        <p:txBody>
          <a:bodyPr>
            <a:normAutofit/>
          </a:bodyPr>
          <a:lstStyle/>
          <a:p>
            <a:r>
              <a:rPr lang="en-US" sz="4800" dirty="0">
                <a:latin typeface="Arial" panose="020B0604020202020204" pitchFamily="34" charset="0"/>
                <a:cs typeface="Arial" panose="020B0604020202020204" pitchFamily="34" charset="0"/>
              </a:rPr>
              <a:t>What are some of the key codes and standards associated with an emergency power supply system within a health care application? </a:t>
            </a:r>
          </a:p>
        </p:txBody>
      </p:sp>
    </p:spTree>
    <p:extLst>
      <p:ext uri="{BB962C8B-B14F-4D97-AF65-F5344CB8AC3E}">
        <p14:creationId xmlns:p14="http://schemas.microsoft.com/office/powerpoint/2010/main" val="1455125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19403-3218-477C-99E9-BEFB85011046}"/>
              </a:ext>
            </a:extLst>
          </p:cNvPr>
          <p:cNvSpPr>
            <a:spLocks noGrp="1"/>
          </p:cNvSpPr>
          <p:nvPr>
            <p:ph type="title"/>
          </p:nvPr>
        </p:nvSpPr>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Codes and Standards – NFPA 110   </a:t>
            </a:r>
            <a:endParaRPr lang="en-US" b="1" dirty="0">
              <a:solidFill>
                <a:srgbClr val="DA281C"/>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D1E40F24-14CF-4488-8293-B41474A95F4F}"/>
              </a:ext>
            </a:extLst>
          </p:cNvPr>
          <p:cNvSpPr>
            <a:spLocks noGrp="1"/>
          </p:cNvSpPr>
          <p:nvPr>
            <p:ph type="body" sz="quarter" idx="10"/>
          </p:nvPr>
        </p:nvSpPr>
        <p:spPr>
          <a:xfrm>
            <a:off x="609599" y="1917699"/>
            <a:ext cx="11470105" cy="4575175"/>
          </a:xfrm>
        </p:spPr>
        <p:txBody>
          <a:bodyPr>
            <a:normAutofit/>
          </a:bodyPr>
          <a:lstStyle/>
          <a:p>
            <a:r>
              <a:rPr lang="en-US" sz="2000" dirty="0">
                <a:latin typeface="Arial" panose="020B0604020202020204" pitchFamily="34" charset="0"/>
                <a:cs typeface="Arial" panose="020B0604020202020204" pitchFamily="34" charset="0"/>
              </a:rPr>
              <a:t>Requirements covering the </a:t>
            </a:r>
            <a:r>
              <a:rPr lang="en-US" sz="2000" dirty="0">
                <a:solidFill>
                  <a:srgbClr val="FF0000"/>
                </a:solidFill>
                <a:latin typeface="Arial" panose="020B0604020202020204" pitchFamily="34" charset="0"/>
                <a:cs typeface="Arial" panose="020B0604020202020204" pitchFamily="34" charset="0"/>
              </a:rPr>
              <a:t>performance</a:t>
            </a:r>
            <a:r>
              <a:rPr lang="en-US" sz="2000" dirty="0">
                <a:latin typeface="Arial" panose="020B0604020202020204" pitchFamily="34" charset="0"/>
                <a:cs typeface="Arial" panose="020B0604020202020204" pitchFamily="34" charset="0"/>
              </a:rPr>
              <a:t> of emergency and standby power systems providing an alternate source of electrical power to loads in buildings and facilities in the event that the primary power source fails.</a:t>
            </a:r>
          </a:p>
          <a:p>
            <a:pPr lvl="1"/>
            <a:endParaRPr lang="en-US" sz="16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marL="457200" lvl="1" indent="0">
              <a:buNone/>
            </a:pP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61022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19403-3218-477C-99E9-BEFB85011046}"/>
              </a:ext>
            </a:extLst>
          </p:cNvPr>
          <p:cNvSpPr>
            <a:spLocks noGrp="1"/>
          </p:cNvSpPr>
          <p:nvPr>
            <p:ph type="title"/>
          </p:nvPr>
        </p:nvSpPr>
        <p:spPr/>
        <p:txBody>
          <a:bodyPr/>
          <a:lstStyle/>
          <a:p>
            <a:r>
              <a:rPr lang="en-US" b="1" dirty="0">
                <a:latin typeface="Arial" panose="020B0604020202020204" pitchFamily="34" charset="0"/>
                <a:cs typeface="Arial" panose="020B0604020202020204" pitchFamily="34" charset="0"/>
              </a:rPr>
              <a:t>Key Considerations </a:t>
            </a:r>
            <a:br>
              <a:rPr lang="en-US" b="1" dirty="0">
                <a:latin typeface="Arial" panose="020B0604020202020204" pitchFamily="34" charset="0"/>
                <a:cs typeface="Arial" panose="020B0604020202020204" pitchFamily="34" charset="0"/>
              </a:rPr>
            </a:br>
            <a:r>
              <a:rPr lang="en-US" sz="3200" b="1" dirty="0">
                <a:solidFill>
                  <a:srgbClr val="DA281C"/>
                </a:solidFill>
                <a:latin typeface="Arial" panose="020B0604020202020204" pitchFamily="34" charset="0"/>
                <a:cs typeface="Arial" panose="020B0604020202020204" pitchFamily="34" charset="0"/>
              </a:rPr>
              <a:t>Codes and Standards – NFPA 110</a:t>
            </a:r>
            <a:endParaRPr lang="en-US" b="1" dirty="0">
              <a:solidFill>
                <a:srgbClr val="DA281C"/>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D1E40F24-14CF-4488-8293-B41474A95F4F}"/>
              </a:ext>
            </a:extLst>
          </p:cNvPr>
          <p:cNvSpPr>
            <a:spLocks noGrp="1"/>
          </p:cNvSpPr>
          <p:nvPr>
            <p:ph type="body" sz="quarter" idx="10"/>
          </p:nvPr>
        </p:nvSpPr>
        <p:spPr>
          <a:xfrm>
            <a:off x="609599" y="1917699"/>
            <a:ext cx="11470105" cy="4575175"/>
          </a:xfrm>
        </p:spPr>
        <p:txBody>
          <a:bodyPr>
            <a:normAutofit/>
          </a:bodyPr>
          <a:lstStyle/>
          <a:p>
            <a:r>
              <a:rPr lang="en-US" sz="2000" dirty="0">
                <a:latin typeface="Arial" panose="020B0604020202020204" pitchFamily="34" charset="0"/>
                <a:cs typeface="Arial" panose="020B0604020202020204" pitchFamily="34" charset="0"/>
              </a:rPr>
              <a:t>Requirements covering the </a:t>
            </a:r>
            <a:r>
              <a:rPr lang="en-US" sz="2000" dirty="0">
                <a:solidFill>
                  <a:srgbClr val="FF0000"/>
                </a:solidFill>
                <a:latin typeface="Arial" panose="020B0604020202020204" pitchFamily="34" charset="0"/>
                <a:cs typeface="Arial" panose="020B0604020202020204" pitchFamily="34" charset="0"/>
              </a:rPr>
              <a:t>performance</a:t>
            </a:r>
            <a:r>
              <a:rPr lang="en-US" sz="2000" dirty="0">
                <a:latin typeface="Arial" panose="020B0604020202020204" pitchFamily="34" charset="0"/>
                <a:cs typeface="Arial" panose="020B0604020202020204" pitchFamily="34" charset="0"/>
              </a:rPr>
              <a:t> of emergency and standby power systems providing an alternate source of electrical power to loads in buildings and facilities in the event that the primary power source fails</a:t>
            </a:r>
          </a:p>
          <a:p>
            <a:pPr marL="0" indent="0">
              <a:buNone/>
            </a:pP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Covers installation, maintenance, operation, and testing requirements as </a:t>
            </a:r>
            <a:r>
              <a:rPr lang="en-US" sz="2000" dirty="0">
                <a:solidFill>
                  <a:srgbClr val="FF0000"/>
                </a:solidFill>
                <a:latin typeface="Arial" panose="020B0604020202020204" pitchFamily="34" charset="0"/>
                <a:cs typeface="Arial" panose="020B0604020202020204" pitchFamily="34" charset="0"/>
              </a:rPr>
              <a:t>they pertain to the performance </a:t>
            </a:r>
            <a:r>
              <a:rPr lang="en-US" sz="2000" dirty="0">
                <a:latin typeface="Arial" panose="020B0604020202020204" pitchFamily="34" charset="0"/>
                <a:cs typeface="Arial" panose="020B0604020202020204" pitchFamily="34" charset="0"/>
              </a:rPr>
              <a:t>of the emergency power supply system (EPSS).</a:t>
            </a:r>
          </a:p>
          <a:p>
            <a:endParaRPr lang="en-US" sz="20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pPr marL="457200" lvl="1" indent="0">
              <a:buNone/>
            </a:pP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911238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DE5CB61649A3446BC4AE3D87775DE49" ma:contentTypeVersion="2" ma:contentTypeDescription="Create a new document." ma:contentTypeScope="" ma:versionID="475814752bf25ba5522918ded54eb2c4">
  <xsd:schema xmlns:xsd="http://www.w3.org/2001/XMLSchema" xmlns:xs="http://www.w3.org/2001/XMLSchema" xmlns:p="http://schemas.microsoft.com/office/2006/metadata/properties" xmlns:ns2="89db26f4-4199-44b8-a697-714d5f658a97" targetNamespace="http://schemas.microsoft.com/office/2006/metadata/properties" ma:root="true" ma:fieldsID="8c2df053100e8432c0b0cea24e0db609" ns2:_="">
    <xsd:import namespace="89db26f4-4199-44b8-a697-714d5f658a97"/>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db26f4-4199-44b8-a697-714d5f658a9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8BBF6ED-7546-4339-B03D-07C311ACB3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db26f4-4199-44b8-a697-714d5f658a9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CE383E2-895B-4EDF-B297-B649F0463519}">
  <ds:schemaRefs>
    <ds:schemaRef ds:uri="http://schemas.microsoft.com/sharepoint/v3/contenttype/forms"/>
  </ds:schemaRefs>
</ds:datastoreItem>
</file>

<file path=customXml/itemProps3.xml><?xml version="1.0" encoding="utf-8"?>
<ds:datastoreItem xmlns:ds="http://schemas.openxmlformats.org/officeDocument/2006/customXml" ds:itemID="{51F64402-61F5-4F1A-9AF9-54B5846A5B83}">
  <ds:schemaRefs>
    <ds:schemaRef ds:uri="http://schemas.microsoft.com/office/2006/documentManagement/types"/>
    <ds:schemaRef ds:uri="http://purl.org/dc/terms/"/>
    <ds:schemaRef ds:uri="http://schemas.microsoft.com/office/2006/metadata/properties"/>
    <ds:schemaRef ds:uri="http://www.w3.org/XML/1998/namespace"/>
    <ds:schemaRef ds:uri="http://purl.org/dc/dcmitype/"/>
    <ds:schemaRef ds:uri="http://purl.org/dc/elements/1.1/"/>
    <ds:schemaRef ds:uri="89db26f4-4199-44b8-a697-714d5f658a97"/>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otalTime>29789</TotalTime>
  <Words>6513</Words>
  <Application>Microsoft Office PowerPoint</Application>
  <PresentationFormat>Widescreen</PresentationFormat>
  <Paragraphs>547</Paragraphs>
  <Slides>55</Slides>
  <Notes>36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55</vt:i4>
      </vt:variant>
    </vt:vector>
  </HeadingPairs>
  <TitlesOfParts>
    <vt:vector size="63" baseType="lpstr">
      <vt:lpstr>Arial</vt:lpstr>
      <vt:lpstr>Arial Black</vt:lpstr>
      <vt:lpstr>Calibri</vt:lpstr>
      <vt:lpstr>Calibri Light</vt:lpstr>
      <vt:lpstr>Helvetica</vt:lpstr>
      <vt:lpstr>Times New Roman</vt:lpstr>
      <vt:lpstr>Wingdings</vt:lpstr>
      <vt:lpstr>Office Theme</vt:lpstr>
      <vt:lpstr>Healthcare Power System Installations and Case Studies </vt:lpstr>
      <vt:lpstr>Welcome!</vt:lpstr>
      <vt:lpstr>Asking a Question:</vt:lpstr>
      <vt:lpstr>Meet your panelists</vt:lpstr>
      <vt:lpstr>Disclaimer</vt:lpstr>
      <vt:lpstr>Course Objectives</vt:lpstr>
      <vt:lpstr>PowerPoint Presentation</vt:lpstr>
      <vt:lpstr>Key Considerations  Codes and Standards – NFPA 110   </vt:lpstr>
      <vt:lpstr>Key Considerations  Codes and Standards – NFPA 110</vt:lpstr>
      <vt:lpstr>Key Considerations  Codes and Standards – NFPA 110   </vt:lpstr>
      <vt:lpstr>Key Considerations  Codes and Standards – NFPA 110</vt:lpstr>
      <vt:lpstr>Key Considerations  Codes and Standards – NFPA 110 – Type 10 </vt:lpstr>
      <vt:lpstr>Key Considerations  Codes and Standards – NFPA 99 </vt:lpstr>
      <vt:lpstr>Key Considerations  Codes and Standards – NFPA 99 </vt:lpstr>
      <vt:lpstr>Key Considerations  Codes and Standards – NEC 700.3   </vt:lpstr>
      <vt:lpstr>Key Considerations  Codes and Standards – NEC 700.3   </vt:lpstr>
      <vt:lpstr>Key Considerations  Joint Commission  - Environment of Care Standard </vt:lpstr>
      <vt:lpstr>Key Considerations  Joint Commission  - Environment of Care Standard </vt:lpstr>
      <vt:lpstr>Key Considerations  Joint Commission  - Environment of Care Standard </vt:lpstr>
      <vt:lpstr>Key Considerations  Canadian Standards Association </vt:lpstr>
      <vt:lpstr>PowerPoint Presentation</vt:lpstr>
      <vt:lpstr>Key Considerations  Testing – Monthly NFPA 110</vt:lpstr>
      <vt:lpstr>Key Considerations  Testing – Monthly NFPA 110</vt:lpstr>
      <vt:lpstr>Key Considerations  Testing – Monthly NFPA 110</vt:lpstr>
      <vt:lpstr>Key Considerations  Testing – Monthly NFPA 110</vt:lpstr>
      <vt:lpstr>Key Considerations  Testing – 36 Months NFPA 110</vt:lpstr>
      <vt:lpstr>Key Considerations  Testing – 36 Months NFPA 110</vt:lpstr>
      <vt:lpstr>Key Considerations  Testing – 36 Months NFPA 110</vt:lpstr>
      <vt:lpstr>Key Considerations  Testing – 36 Months NFPA 110</vt:lpstr>
      <vt:lpstr>Key Considerations  Testing – 36 Months NFPA 110   </vt:lpstr>
      <vt:lpstr>Key Considerations  Maintenance – Manufacturer Requirements </vt:lpstr>
      <vt:lpstr>Key Considerations  Maintenance – Legal Compliance </vt:lpstr>
      <vt:lpstr>Key Considerations  Maintenance – AHJ Requirements </vt:lpstr>
      <vt:lpstr>Key Considerations  Maintenance – Fuel Testing </vt:lpstr>
      <vt:lpstr>Key Considerations  NFPA 110 Compliance Reporting </vt:lpstr>
      <vt:lpstr>Key Considerations  NFPA 110 Compliance Reporting </vt:lpstr>
      <vt:lpstr>Key Considerations  NFPA 110 Compliance Reporting </vt:lpstr>
      <vt:lpstr>Key Considerations  NFPA 110 Compliance Reporting – Remote Monitoring</vt:lpstr>
      <vt:lpstr>Key Considerations  NFPA 110 Compliance Reporting – Remote Monitoring</vt:lpstr>
      <vt:lpstr>Key Considerations  NFPA 110 Compliance Reporting – Remote Monitoring</vt:lpstr>
      <vt:lpstr>Key Considerations  NFPA 110 Compliance Reporting – Remote Monitoring</vt:lpstr>
      <vt:lpstr>Key Considerations  NFPA 110 Compliance Reporting – Remote Monitoring</vt:lpstr>
      <vt:lpstr>Key Considerations  NFPA 110 Compliance Reporting – Remote Monitoring</vt:lpstr>
      <vt:lpstr>Key Considerations  NFPA 110 Compliance Reporting – Remote Monitoring</vt:lpstr>
      <vt:lpstr>Healthcare Power Systems  Applications and Capability</vt:lpstr>
      <vt:lpstr>Healthcare  Installation Review</vt:lpstr>
      <vt:lpstr>Healthcare  Installation Review</vt:lpstr>
      <vt:lpstr>Healthcare  Installation Review</vt:lpstr>
      <vt:lpstr>Course Summary  </vt:lpstr>
      <vt:lpstr>Additional Resources</vt:lpstr>
      <vt:lpstr>Q&amp;A</vt:lpstr>
      <vt:lpstr>Following This Event…</vt:lpstr>
      <vt:lpstr>More From Cummins!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Healthcare Showcase</dc:title>
  <dc:creator>Chad Matthew Hale</dc:creator>
  <cp:lastModifiedBy>Chad Matthew Hale</cp:lastModifiedBy>
  <cp:revision>120</cp:revision>
  <dcterms:created xsi:type="dcterms:W3CDTF">2020-09-24T00:28:31Z</dcterms:created>
  <dcterms:modified xsi:type="dcterms:W3CDTF">2022-11-03T15:56:13Z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0x010100CDE5CB61649A3446BC4AE3D87775DE49</vt:lpwstr>
  </property>
</Properties>
</file>